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99"/>
  </p:handoutMasterIdLst>
  <p:sldIdLst>
    <p:sldId id="3288" r:id="rId3"/>
    <p:sldId id="3317" r:id="rId5"/>
    <p:sldId id="3519" r:id="rId6"/>
    <p:sldId id="3453" r:id="rId7"/>
    <p:sldId id="3591" r:id="rId8"/>
    <p:sldId id="3344" r:id="rId9"/>
    <p:sldId id="3495" r:id="rId10"/>
    <p:sldId id="3496" r:id="rId11"/>
    <p:sldId id="3497" r:id="rId12"/>
    <p:sldId id="3498" r:id="rId13"/>
    <p:sldId id="3593" r:id="rId14"/>
    <p:sldId id="3592" r:id="rId15"/>
    <p:sldId id="3367" r:id="rId16"/>
    <p:sldId id="3368" r:id="rId17"/>
    <p:sldId id="3594" r:id="rId18"/>
    <p:sldId id="3349" r:id="rId19"/>
    <p:sldId id="3370" r:id="rId20"/>
    <p:sldId id="3457" r:id="rId21"/>
    <p:sldId id="3364" r:id="rId22"/>
    <p:sldId id="3499" r:id="rId23"/>
    <p:sldId id="3500" r:id="rId24"/>
    <p:sldId id="3501" r:id="rId25"/>
    <p:sldId id="3677" r:id="rId26"/>
    <p:sldId id="3460" r:id="rId27"/>
    <p:sldId id="3410" r:id="rId28"/>
    <p:sldId id="3350" r:id="rId29"/>
    <p:sldId id="3372" r:id="rId30"/>
    <p:sldId id="3463" r:id="rId31"/>
    <p:sldId id="297" r:id="rId32"/>
    <p:sldId id="3374" r:id="rId33"/>
    <p:sldId id="3502" r:id="rId34"/>
    <p:sldId id="3465" r:id="rId35"/>
    <p:sldId id="3375" r:id="rId36"/>
    <p:sldId id="3503" r:id="rId37"/>
    <p:sldId id="3466" r:id="rId38"/>
    <p:sldId id="3467" r:id="rId39"/>
    <p:sldId id="3376" r:id="rId40"/>
    <p:sldId id="3678" r:id="rId41"/>
    <p:sldId id="3345" r:id="rId42"/>
    <p:sldId id="3464" r:id="rId43"/>
    <p:sldId id="3356" r:id="rId44"/>
    <p:sldId id="3377" r:id="rId45"/>
    <p:sldId id="3595" r:id="rId46"/>
    <p:sldId id="3380" r:id="rId47"/>
    <p:sldId id="3469" r:id="rId48"/>
    <p:sldId id="3379" r:id="rId49"/>
    <p:sldId id="3470" r:id="rId50"/>
    <p:sldId id="3679" r:id="rId51"/>
    <p:sldId id="3471" r:id="rId52"/>
    <p:sldId id="3504" r:id="rId53"/>
    <p:sldId id="3474" r:id="rId54"/>
    <p:sldId id="3475" r:id="rId55"/>
    <p:sldId id="3381" r:id="rId56"/>
    <p:sldId id="3476" r:id="rId57"/>
    <p:sldId id="298" r:id="rId58"/>
    <p:sldId id="3455" r:id="rId59"/>
    <p:sldId id="3478" r:id="rId60"/>
    <p:sldId id="3382" r:id="rId61"/>
    <p:sldId id="3680" r:id="rId62"/>
    <p:sldId id="3479" r:id="rId63"/>
    <p:sldId id="3505" r:id="rId64"/>
    <p:sldId id="3506" r:id="rId65"/>
    <p:sldId id="3507" r:id="rId66"/>
    <p:sldId id="3508" r:id="rId67"/>
    <p:sldId id="3509" r:id="rId68"/>
    <p:sldId id="3510" r:id="rId69"/>
    <p:sldId id="3484" r:id="rId70"/>
    <p:sldId id="3512" r:id="rId71"/>
    <p:sldId id="3513" r:id="rId72"/>
    <p:sldId id="3596" r:id="rId73"/>
    <p:sldId id="3514" r:id="rId74"/>
    <p:sldId id="3515" r:id="rId75"/>
    <p:sldId id="3385" r:id="rId76"/>
    <p:sldId id="3468" r:id="rId77"/>
    <p:sldId id="3516" r:id="rId78"/>
    <p:sldId id="3384" r:id="rId79"/>
    <p:sldId id="3517" r:id="rId80"/>
    <p:sldId id="3597" r:id="rId81"/>
    <p:sldId id="3400" r:id="rId82"/>
    <p:sldId id="3518" r:id="rId83"/>
    <p:sldId id="3681" r:id="rId84"/>
    <p:sldId id="3444" r:id="rId85"/>
    <p:sldId id="3598" r:id="rId86"/>
    <p:sldId id="3599" r:id="rId87"/>
    <p:sldId id="3600" r:id="rId88"/>
    <p:sldId id="3601" r:id="rId89"/>
    <p:sldId id="3602" r:id="rId90"/>
    <p:sldId id="3603" r:id="rId91"/>
    <p:sldId id="3604" r:id="rId92"/>
    <p:sldId id="3605" r:id="rId93"/>
    <p:sldId id="3606" r:id="rId94"/>
    <p:sldId id="3607" r:id="rId95"/>
    <p:sldId id="3608" r:id="rId96"/>
    <p:sldId id="3609" r:id="rId97"/>
    <p:sldId id="3343" r:id="rId98"/>
  </p:sldIdLst>
  <p:sldSz cx="9145270" cy="5144770"/>
  <p:notesSz cx="6858000" cy="9144000"/>
  <p:custDataLst>
    <p:tags r:id="rId10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9pPr>
  </p:defaultTextStyle>
  <p:extLst>
    <p:ext uri="{EFAFB233-063F-42B5-8137-9DF3F51BA10A}">
      <p15:sldGuideLst xmlns:p15="http://schemas.microsoft.com/office/powerpoint/2012/main">
        <p15:guide id="1" orient="horz" pos="350"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78" userDrawn="1">
          <p15:clr>
            <a:srgbClr val="A4A3A4"/>
          </p15:clr>
        </p15:guide>
        <p15:guide id="8" pos="1351" userDrawn="1">
          <p15:clr>
            <a:srgbClr val="A4A3A4"/>
          </p15:clr>
        </p15:guide>
        <p15:guide id="9" orient="horz" pos="233" userDrawn="1">
          <p15:clr>
            <a:srgbClr val="A4A3A4"/>
          </p15:clr>
        </p15:guide>
        <p15:guide id="10" orient="horz" pos="2976" userDrawn="1">
          <p15:clr>
            <a:srgbClr val="A4A3A4"/>
          </p15:clr>
        </p15:guide>
        <p15:guide id="11" pos="2864" userDrawn="1">
          <p15:clr>
            <a:srgbClr val="A4A3A4"/>
          </p15:clr>
        </p15:guide>
        <p15:guide id="12" pos="5404" userDrawn="1">
          <p15:clr>
            <a:srgbClr val="A4A3A4"/>
          </p15:clr>
        </p15:guide>
        <p15:guide id="13" pos="267" userDrawn="1">
          <p15:clr>
            <a:srgbClr val="A4A3A4"/>
          </p15:clr>
        </p15:guide>
        <p15:guide id="14"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14" autoAdjust="0"/>
    <p:restoredTop sz="92986" autoAdjust="0"/>
  </p:normalViewPr>
  <p:slideViewPr>
    <p:cSldViewPr showGuides="1">
      <p:cViewPr varScale="1">
        <p:scale>
          <a:sx n="109" d="100"/>
          <a:sy n="109" d="100"/>
        </p:scale>
        <p:origin x="662" y="91"/>
      </p:cViewPr>
      <p:guideLst>
        <p:guide orient="horz" pos="350"/>
        <p:guide pos="4068"/>
        <p:guide orient="horz" pos="4183"/>
        <p:guide pos="7588"/>
        <p:guide pos="378"/>
        <p:guide pos="1351"/>
        <p:guide orient="horz" pos="233"/>
        <p:guide orient="horz" pos="2976"/>
        <p:guide pos="2864"/>
        <p:guide pos="5404"/>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handoutMaster" Target="handoutMasters/handoutMaster1.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3" Type="http://schemas.openxmlformats.org/officeDocument/2006/relationships/tags" Target="tags/tag77.xml"/><Relationship Id="rId102" Type="http://schemas.openxmlformats.org/officeDocument/2006/relationships/tableStyles" Target="tableStyles.xml"/><Relationship Id="rId101" Type="http://schemas.openxmlformats.org/officeDocument/2006/relationships/viewProps" Target="viewProps.xml"/><Relationship Id="rId100"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楷体" panose="0201060906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楷体" panose="02010609060101010101" pitchFamily="2" charset="-122"/>
              </a:rPr>
            </a:fld>
            <a:endParaRPr lang="zh-CN" altLang="en-US" dirty="0">
              <a:latin typeface="楷体" panose="0201060906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楷体" panose="0201060906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楷体" panose="02010609060101010101"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楷体" panose="02010609060101010101"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楷体" panose="02010609060101010101"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楷体" panose="02010609060101010101"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1pPr>
    <a:lvl2pPr marL="32385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2pPr>
    <a:lvl3pPr marL="64897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3pPr>
    <a:lvl4pPr marL="97409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4pPr>
    <a:lvl5pPr marL="129921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楷体" panose="02010609060101010101" pitchFamily="2" charset="-122"/>
              </a:defRPr>
            </a:lvl1pPr>
            <a:lvl2pPr marL="742950" indent="-285750">
              <a:defRPr>
                <a:solidFill>
                  <a:schemeClr val="tx1"/>
                </a:solidFill>
                <a:latin typeface="Arial Narrow" panose="020B0606020202030204" pitchFamily="34" charset="0"/>
                <a:ea typeface="楷体" panose="02010609060101010101" pitchFamily="2" charset="-122"/>
              </a:defRPr>
            </a:lvl2pPr>
            <a:lvl3pPr marL="1143000" indent="-228600">
              <a:defRPr>
                <a:solidFill>
                  <a:schemeClr val="tx1"/>
                </a:solidFill>
                <a:latin typeface="Arial Narrow" panose="020B0606020202030204" pitchFamily="34" charset="0"/>
                <a:ea typeface="楷体" panose="02010609060101010101" pitchFamily="2" charset="-122"/>
              </a:defRPr>
            </a:lvl3pPr>
            <a:lvl4pPr marL="1600200" indent="-228600">
              <a:defRPr>
                <a:solidFill>
                  <a:schemeClr val="tx1"/>
                </a:solidFill>
                <a:latin typeface="Arial Narrow" panose="020B0606020202030204" pitchFamily="34" charset="0"/>
                <a:ea typeface="楷体" panose="02010609060101010101" pitchFamily="2" charset="-122"/>
              </a:defRPr>
            </a:lvl4pPr>
            <a:lvl5pPr marL="2057400" indent="-228600">
              <a:defRPr>
                <a:solidFill>
                  <a:schemeClr val="tx1"/>
                </a:solidFill>
                <a:latin typeface="Arial Narrow" panose="020B0606020202030204" pitchFamily="34" charset="0"/>
                <a:ea typeface="楷体" panose="0201060906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9pPr>
          </a:lstStyle>
          <a:p>
            <a:fld id="{EC530858-BF76-453D-8D3B-E94317EF6EAB}"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DDBA84C-A7A7-44C9-965A-F652DB122E6E}"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CDB860D-56C1-4361-9B5F-A1AE2BF324F2}"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59603ED-F156-43BE-989A-FC8BF178531B}"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59603ED-F156-43BE-989A-FC8BF178531B}"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899225" y="685969"/>
            <a:ext cx="7350421" cy="1928276"/>
          </a:xfrm>
        </p:spPr>
        <p:txBody>
          <a:bodyPr lIns="90000" tIns="46800" rIns="90000" bIns="46800" anchor="b" anchorCtr="0">
            <a:normAutofit/>
          </a:bodyPr>
          <a:lstStyle>
            <a:lvl1pPr algn="ctr">
              <a:defRPr sz="45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899225" y="2670959"/>
            <a:ext cx="7350421" cy="1104573"/>
          </a:xfrm>
        </p:spPr>
        <p:txBody>
          <a:bodyPr lIns="90000" tIns="46800" rIns="90000" bIns="46800">
            <a:normAutofit/>
          </a:bodyPr>
          <a:lstStyle>
            <a:lvl1pPr marL="0" indent="0" algn="ctr">
              <a:lnSpc>
                <a:spcPct val="110000"/>
              </a:lnSpc>
              <a:buNone/>
              <a:defRPr sz="1800" spc="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935" indent="0" algn="ctr">
              <a:buNone/>
              <a:defRPr sz="1200"/>
            </a:lvl8pPr>
            <a:lvl9pPr marL="2743835" indent="0" algn="ctr">
              <a:buNone/>
              <a:defRPr sz="12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1.pn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7"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楷体" panose="02010609060101010101" pitchFamily="2" charset="-122"/>
              </a:defRPr>
            </a:lvl1pPr>
          </a:lstStyle>
          <a:p>
            <a:fld id="{C1391FCA-42F2-4EDB-9C3C-F4A9DB10CFF3}" type="datetime1">
              <a:rPr lang="zh-CN" altLang="en-US" smtClean="0"/>
            </a:fld>
            <a:endParaRPr lang="zh-CN" altLang="en-US" dirty="0"/>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latin typeface="楷体" panose="02010609060101010101" pitchFamily="2" charset="-122"/>
              </a:defRPr>
            </a:lvl1pPr>
          </a:lstStyle>
          <a:p>
            <a:endParaRPr lang="zh-CN" altLang="en-US" dirty="0"/>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楷体" panose="02010609060101010101"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6.xml"/><Relationship Id="rId3" Type="http://schemas.openxmlformats.org/officeDocument/2006/relationships/tags" Target="../tags/tag23.xml"/><Relationship Id="rId2" Type="http://schemas.openxmlformats.org/officeDocument/2006/relationships/image" Target="../media/image4.png"/><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6.xml"/><Relationship Id="rId3" Type="http://schemas.openxmlformats.org/officeDocument/2006/relationships/tags" Target="../tags/tag28.xml"/><Relationship Id="rId2" Type="http://schemas.openxmlformats.org/officeDocument/2006/relationships/image" Target="../media/image5.png"/><Relationship Id="rId1" Type="http://schemas.openxmlformats.org/officeDocument/2006/relationships/tags" Target="../tags/tag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notesSlide" Target="../notesSlides/notesSlide2.xml"/><Relationship Id="rId14" Type="http://schemas.openxmlformats.org/officeDocument/2006/relationships/slideLayout" Target="../slideLayouts/slideLayout6.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29702;&#35770;&#21069;&#27839;\&#22823;&#23398;&#29983;&#32844;&#19994;&#29983;&#28079;&#35268;&#21010;&#25506;&#26512;.pdf" TargetMode="External"/><Relationship Id="rId1" Type="http://schemas.openxmlformats.org/officeDocument/2006/relationships/tags" Target="../tags/tag2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tags" Target="../tags/tag3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tags" Target="../tags/tag3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ags" Target="../tags/tag3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tags" Target="../tags/tag3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35838;&#31243;&#24605;&#25919;&#30740;&#31350;\&#27973;&#26512;&#26032;&#26102;&#26399;&#24605;&#25919;&#25945;&#32946;&#22312;&#22823;&#23398;&#29983;&#32844;&#19994;&#29983;&#28079;&#35268;&#21010;&#20013;&#30340;&#20869;&#22312;&#20215;&#20540;&#21644;&#20316;&#29992;&#36923;&#36753;.pdf" TargetMode="External"/><Relationship Id="rId1" Type="http://schemas.openxmlformats.org/officeDocument/2006/relationships/tags" Target="../tags/tag3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5.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ags" Target="../tags/tag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6.xml"/><Relationship Id="rId1" Type="http://schemas.openxmlformats.org/officeDocument/2006/relationships/tags" Target="../tags/tag3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29702;&#35770;&#21069;&#27839;\&#22823;&#23398;&#29983;&#32844;&#19994;&#29983;&#28079;&#35268;&#21010;&#30740;&#31350;.pdf" TargetMode="External"/><Relationship Id="rId1" Type="http://schemas.openxmlformats.org/officeDocument/2006/relationships/tags" Target="../tags/tag40.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tags" Target="../tags/tag21.xml"/><Relationship Id="rId1" Type="http://schemas.openxmlformats.org/officeDocument/2006/relationships/tags" Target="../tags/tag2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tags" Target="../tags/tag4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xml"/><Relationship Id="rId1" Type="http://schemas.openxmlformats.org/officeDocument/2006/relationships/tags" Target="../tags/tag4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6.xml"/><Relationship Id="rId1" Type="http://schemas.openxmlformats.org/officeDocument/2006/relationships/tags" Target="../tags/tag4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6.xml"/><Relationship Id="rId1" Type="http://schemas.openxmlformats.org/officeDocument/2006/relationships/tags" Target="../tags/tag47.xml"/></Relationships>
</file>

<file path=ppt/slides/_rels/slide59.xml.rels><?xml version="1.0" encoding="UTF-8" standalone="yes"?>
<Relationships xmlns="http://schemas.openxmlformats.org/package/2006/relationships"><Relationship Id="rId5" Type="http://schemas.openxmlformats.org/officeDocument/2006/relationships/notesSlide" Target="../notesSlides/notesSlide57.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29702;&#35770;&#21069;&#27839;\&#35838;&#31243;&#24605;&#25919;&#35270;&#22495;&#19979;&#22823;&#23398;&#29983;&#32844;&#19994;&#29983;&#28079;&#35268;&#21010;&#25945;&#32946;&#25506;&#26512;.pdf" TargetMode="External"/><Relationship Id="rId1" Type="http://schemas.openxmlformats.org/officeDocument/2006/relationships/tags" Target="../tags/tag4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5.xml"/><Relationship Id="rId1" Type="http://schemas.openxmlformats.org/officeDocument/2006/relationships/tags" Target="../tags/tag50.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5.xml"/><Relationship Id="rId1" Type="http://schemas.openxmlformats.org/officeDocument/2006/relationships/tags" Target="../tags/tag51.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6.xml"/><Relationship Id="rId2" Type="http://schemas.openxmlformats.org/officeDocument/2006/relationships/tags" Target="../tags/tag53.xml"/><Relationship Id="rId1" Type="http://schemas.openxmlformats.org/officeDocument/2006/relationships/tags" Target="../tags/tag52.xml"/></Relationships>
</file>

<file path=ppt/slides/_rels/slide68.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1" Type="http://schemas.openxmlformats.org/officeDocument/2006/relationships/notesSlide" Target="../notesSlides/notesSlide66.xml"/><Relationship Id="rId10" Type="http://schemas.openxmlformats.org/officeDocument/2006/relationships/slideLayout" Target="../slideLayouts/slideLayout6.xml"/><Relationship Id="rId1" Type="http://schemas.openxmlformats.org/officeDocument/2006/relationships/tags" Target="../tags/tag54.xml"/></Relationships>
</file>

<file path=ppt/slides/_rels/slide69.xml.rels><?xml version="1.0" encoding="UTF-8" standalone="yes"?>
<Relationships xmlns="http://schemas.openxmlformats.org/package/2006/relationships"><Relationship Id="rId8" Type="http://schemas.openxmlformats.org/officeDocument/2006/relationships/notesSlide" Target="../notesSlides/notesSlide67.xml"/><Relationship Id="rId7" Type="http://schemas.openxmlformats.org/officeDocument/2006/relationships/slideLayout" Target="../slideLayouts/slideLayout6.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6.xml"/><Relationship Id="rId1" Type="http://schemas.openxmlformats.org/officeDocument/2006/relationships/tags" Target="../tags/tag6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6.xml"/><Relationship Id="rId1" Type="http://schemas.openxmlformats.org/officeDocument/2006/relationships/tags" Target="../tags/tag70.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6.xml"/><Relationship Id="rId1" Type="http://schemas.openxmlformats.org/officeDocument/2006/relationships/tags" Target="../tags/tag71.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6.xml"/><Relationship Id="rId1" Type="http://schemas.openxmlformats.org/officeDocument/2006/relationships/tags" Target="../tags/tag72.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6.xml"/><Relationship Id="rId1" Type="http://schemas.openxmlformats.org/officeDocument/2006/relationships/tags" Target="../tags/tag7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6.xml"/><Relationship Id="rId1" Type="http://schemas.openxmlformats.org/officeDocument/2006/relationships/tags" Target="../tags/tag74.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6.xml"/><Relationship Id="rId1" Type="http://schemas.openxmlformats.org/officeDocument/2006/relationships/tags" Target="../tags/tag7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5" Type="http://schemas.openxmlformats.org/officeDocument/2006/relationships/notesSlide" Target="../notesSlides/notesSlide79.xml"/><Relationship Id="rId4" Type="http://schemas.openxmlformats.org/officeDocument/2006/relationships/slideLayout" Target="../slideLayouts/slideLayout6.xml"/><Relationship Id="rId3" Type="http://schemas.openxmlformats.org/officeDocument/2006/relationships/image" Target="../media/image6.png"/><Relationship Id="rId2" Type="http://schemas.openxmlformats.org/officeDocument/2006/relationships/hyperlink" Target="..\&#29702;&#35770;&#21069;&#27839;\&#39640;&#26657;&#38738;&#24180;&#25945;&#24072;&#32844;&#19994;&#29983;&#28079;&#35268;&#21010;&#30740;&#31350;.pdf" TargetMode="External"/><Relationship Id="rId1" Type="http://schemas.openxmlformats.org/officeDocument/2006/relationships/tags" Target="../tags/tag7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5.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36857" y="2158615"/>
            <a:ext cx="323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正确认识自我</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96333" y="700339"/>
            <a:ext cx="2240280" cy="922020"/>
          </a:xfrm>
          <a:prstGeom prst="rect">
            <a:avLst/>
          </a:prstGeom>
          <a:noFill/>
        </p:spPr>
        <p:txBody>
          <a:bodyPr wrap="none" rtlCol="0">
            <a:spAutoFit/>
          </a:bodyPr>
          <a:lstStyle/>
          <a:p>
            <a:r>
              <a:rPr lang="zh-CN" altLang="en-US" sz="5400" dirty="0">
                <a:solidFill>
                  <a:schemeClr val="bg1"/>
                </a:solidFill>
                <a:latin typeface="Agency FB" panose="020B0503020202020204" pitchFamily="34" charset="0"/>
              </a:rPr>
              <a:t>第二章</a:t>
            </a:r>
            <a:endParaRPr lang="zh-CN" altLang="en-US" sz="5400" dirty="0">
              <a:solidFill>
                <a:schemeClr val="bg1"/>
              </a:solidFill>
              <a:latin typeface="Agency FB" panose="020B0503020202020204" pitchFamily="34" charset="0"/>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756370" y="1731469"/>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橱窗分析中的四个“我”</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756370" y="2173670"/>
            <a:ext cx="7887855" cy="1657698"/>
          </a:xfrm>
          <a:prstGeom prst="rect">
            <a:avLst/>
          </a:prstGeom>
          <a:noFill/>
        </p:spPr>
        <p:txBody>
          <a:bodyPr wrap="square">
            <a:spAutoFit/>
          </a:bodyPr>
          <a:lstStyle/>
          <a:p>
            <a:pPr>
              <a:lnSpc>
                <a:spcPct val="150000"/>
              </a:lnSpc>
            </a:pPr>
            <a:r>
              <a:rPr lang="zh-CN" altLang="en-US" sz="1400" b="1" dirty="0">
                <a:solidFill>
                  <a:schemeClr val="accent4"/>
                </a:solidFill>
                <a:latin typeface="微软雅黑" panose="020B0503020204020204" pitchFamily="34" charset="-122"/>
                <a:ea typeface="微软雅黑" panose="020B0503020204020204" pitchFamily="34" charset="-122"/>
              </a:rPr>
              <a:t>橱窗</a:t>
            </a:r>
            <a:r>
              <a:rPr lang="en-US" altLang="zh-CN" sz="1400" b="1" dirty="0">
                <a:solidFill>
                  <a:schemeClr val="accent4"/>
                </a:solidFill>
                <a:latin typeface="微软雅黑" panose="020B0503020204020204" pitchFamily="34" charset="-122"/>
                <a:ea typeface="微软雅黑" panose="020B0503020204020204" pitchFamily="34" charset="-122"/>
              </a:rPr>
              <a:t>1:</a:t>
            </a:r>
            <a:r>
              <a:rPr lang="zh-CN" altLang="en-US" sz="1400" b="1" dirty="0">
                <a:solidFill>
                  <a:schemeClr val="accent4"/>
                </a:solidFill>
                <a:latin typeface="微软雅黑" panose="020B0503020204020204" pitchFamily="34" charset="-122"/>
                <a:ea typeface="微软雅黑" panose="020B0503020204020204" pitchFamily="34" charset="-122"/>
              </a:rPr>
              <a:t>“公开我”</a:t>
            </a:r>
            <a:r>
              <a:rPr lang="zh-CN" altLang="en-US" sz="1400" dirty="0">
                <a:latin typeface="楷体" panose="02010609060101010101" pitchFamily="2" charset="-122"/>
              </a:rPr>
              <a:t>，即自己知道、别人也知道的部分，属于个人展现在外、无所隐藏的部分。</a:t>
            </a:r>
            <a:endParaRPr lang="en-US" altLang="zh-CN" sz="1400" dirty="0">
              <a:latin typeface="楷体" panose="02010609060101010101" pitchFamily="2" charset="-122"/>
            </a:endParaRPr>
          </a:p>
          <a:p>
            <a:pPr>
              <a:lnSpc>
                <a:spcPct val="150000"/>
              </a:lnSpc>
            </a:pPr>
            <a:r>
              <a:rPr lang="zh-CN" altLang="en-US" sz="1400" b="1" dirty="0">
                <a:solidFill>
                  <a:schemeClr val="accent1"/>
                </a:solidFill>
                <a:latin typeface="微软雅黑" panose="020B0503020204020204" pitchFamily="34" charset="-122"/>
                <a:ea typeface="微软雅黑" panose="020B0503020204020204" pitchFamily="34" charset="-122"/>
              </a:rPr>
              <a:t>橱窗</a:t>
            </a:r>
            <a:r>
              <a:rPr lang="en-US" altLang="zh-CN" sz="1400" b="1" dirty="0">
                <a:solidFill>
                  <a:schemeClr val="accent1"/>
                </a:solidFill>
                <a:latin typeface="微软雅黑" panose="020B0503020204020204" pitchFamily="34" charset="-122"/>
                <a:ea typeface="微软雅黑" panose="020B0503020204020204" pitchFamily="34" charset="-122"/>
              </a:rPr>
              <a:t>2:</a:t>
            </a:r>
            <a:r>
              <a:rPr lang="zh-CN" altLang="en-US" sz="1400" b="1" dirty="0">
                <a:solidFill>
                  <a:schemeClr val="accent1"/>
                </a:solidFill>
                <a:latin typeface="微软雅黑" panose="020B0503020204020204" pitchFamily="34" charset="-122"/>
                <a:ea typeface="微软雅黑" panose="020B0503020204020204" pitchFamily="34" charset="-122"/>
              </a:rPr>
              <a:t>“隐私我”</a:t>
            </a:r>
            <a:r>
              <a:rPr lang="zh-CN" altLang="en-US" sz="1400" dirty="0">
                <a:latin typeface="楷体" panose="02010609060101010101" pitchFamily="2" charset="-122"/>
              </a:rPr>
              <a:t>，即自己知道、别人不知道的部分，属于个人内在的私有秘密部分。</a:t>
            </a:r>
            <a:endParaRPr lang="en-US" altLang="zh-CN" sz="1400" dirty="0">
              <a:latin typeface="楷体" panose="02010609060101010101" pitchFamily="2" charset="-122"/>
            </a:endParaRPr>
          </a:p>
          <a:p>
            <a:pPr>
              <a:lnSpc>
                <a:spcPct val="150000"/>
              </a:lnSpc>
            </a:pPr>
            <a:r>
              <a:rPr lang="zh-CN" altLang="en-US" sz="1400" b="1" dirty="0">
                <a:solidFill>
                  <a:schemeClr val="accent4"/>
                </a:solidFill>
                <a:latin typeface="微软雅黑" panose="020B0503020204020204" pitchFamily="34" charset="-122"/>
                <a:ea typeface="微软雅黑" panose="020B0503020204020204" pitchFamily="34" charset="-122"/>
              </a:rPr>
              <a:t>橱窗</a:t>
            </a:r>
            <a:r>
              <a:rPr lang="en-US" altLang="zh-CN" sz="1400" b="1" dirty="0">
                <a:solidFill>
                  <a:schemeClr val="accent4"/>
                </a:solidFill>
                <a:latin typeface="微软雅黑" panose="020B0503020204020204" pitchFamily="34" charset="-122"/>
                <a:ea typeface="微软雅黑" panose="020B0503020204020204" pitchFamily="34" charset="-122"/>
              </a:rPr>
              <a:t>3:</a:t>
            </a:r>
            <a:r>
              <a:rPr lang="zh-CN" altLang="en-US" sz="1400" b="1" dirty="0">
                <a:solidFill>
                  <a:schemeClr val="accent4"/>
                </a:solidFill>
                <a:latin typeface="微软雅黑" panose="020B0503020204020204" pitchFamily="34" charset="-122"/>
                <a:ea typeface="微软雅黑" panose="020B0503020204020204" pitchFamily="34" charset="-122"/>
              </a:rPr>
              <a:t>“潜在我”</a:t>
            </a:r>
            <a:r>
              <a:rPr lang="zh-CN" altLang="en-US" sz="1400" dirty="0">
                <a:latin typeface="楷体" panose="02010609060101010101" pitchFamily="2" charset="-122"/>
              </a:rPr>
              <a:t>，即自己不知道、别人也不知道的部分，是有待开发的部分。</a:t>
            </a:r>
            <a:endParaRPr lang="en-US" altLang="zh-CN" sz="1400" dirty="0">
              <a:latin typeface="楷体" panose="02010609060101010101" pitchFamily="2" charset="-122"/>
            </a:endParaRPr>
          </a:p>
          <a:p>
            <a:pPr>
              <a:lnSpc>
                <a:spcPct val="150000"/>
              </a:lnSpc>
            </a:pPr>
            <a:r>
              <a:rPr lang="zh-CN" altLang="en-US" sz="1400" b="1" dirty="0">
                <a:solidFill>
                  <a:schemeClr val="accent1"/>
                </a:solidFill>
                <a:latin typeface="微软雅黑" panose="020B0503020204020204" pitchFamily="34" charset="-122"/>
                <a:ea typeface="微软雅黑" panose="020B0503020204020204" pitchFamily="34" charset="-122"/>
              </a:rPr>
              <a:t>橱窗</a:t>
            </a:r>
            <a:r>
              <a:rPr lang="en-US" altLang="zh-CN" sz="1400" b="1" dirty="0">
                <a:solidFill>
                  <a:schemeClr val="accent1"/>
                </a:solidFill>
                <a:latin typeface="微软雅黑" panose="020B0503020204020204" pitchFamily="34" charset="-122"/>
                <a:ea typeface="微软雅黑" panose="020B0503020204020204" pitchFamily="34" charset="-122"/>
              </a:rPr>
              <a:t>4:</a:t>
            </a:r>
            <a:r>
              <a:rPr lang="zh-CN" altLang="en-US" sz="1400" b="1" dirty="0">
                <a:solidFill>
                  <a:schemeClr val="accent1"/>
                </a:solidFill>
                <a:latin typeface="微软雅黑" panose="020B0503020204020204" pitchFamily="34" charset="-122"/>
                <a:ea typeface="微软雅黑" panose="020B0503020204020204" pitchFamily="34" charset="-122"/>
              </a:rPr>
              <a:t>“背脊我”</a:t>
            </a:r>
            <a:r>
              <a:rPr lang="zh-CN" altLang="en-US" sz="1400" dirty="0">
                <a:latin typeface="楷体" panose="02010609060101010101" pitchFamily="2" charset="-122"/>
              </a:rPr>
              <a:t>，即自己不知道而别人知道的部分，犹如一个人的背部，自己看不到，别人却看得很清楚。</a:t>
            </a:r>
            <a:endParaRPr lang="zh-CN" altLang="en-US" sz="1200" dirty="0">
              <a:latin typeface="楷体" panose="02010609060101010101" pitchFamily="2" charset="-122"/>
              <a:ea typeface="楷体" panose="02010609060101010101" pitchFamily="2" charset="-122"/>
            </a:endParaRPr>
          </a:p>
        </p:txBody>
      </p:sp>
      <p:sp>
        <p:nvSpPr>
          <p:cNvPr id="10" name="文本框 9"/>
          <p:cNvSpPr txBox="1"/>
          <p:nvPr/>
        </p:nvSpPr>
        <p:spPr>
          <a:xfrm>
            <a:off x="2700586" y="259886"/>
            <a:ext cx="30603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二、自我认知的内容</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98707" y="168406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15" name="任意多边形: 形状 14"/>
          <p:cNvSpPr/>
          <p:nvPr/>
        </p:nvSpPr>
        <p:spPr bwMode="auto">
          <a:xfrm>
            <a:off x="235109" y="1808955"/>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13" name="文本框 12"/>
          <p:cNvSpPr txBox="1"/>
          <p:nvPr/>
        </p:nvSpPr>
        <p:spPr>
          <a:xfrm>
            <a:off x="647636" y="785157"/>
            <a:ext cx="7869054" cy="830997"/>
          </a:xfrm>
          <a:prstGeom prst="rect">
            <a:avLst/>
          </a:prstGeom>
          <a:noFill/>
        </p:spPr>
        <p:txBody>
          <a:bodyPr wrap="square">
            <a:spAutoFit/>
          </a:bodyPr>
          <a:lstStyle/>
          <a:p>
            <a:r>
              <a:rPr lang="zh-CN" altLang="en-US" sz="1600" u="sng" dirty="0">
                <a:latin typeface="楷体" panose="02010609060101010101" pitchFamily="2" charset="-122"/>
              </a:rPr>
              <a:t>心理学家把对个人的了解比作橱窗，为了便于理解，我们把橱窗放在直角坐标系中：坐标横轴正向表示别人知道，坐标横轴负向表示别人不知道；纵轴正向表示自己知道，纵轴负向表示自己不知道。这样就形成了四个橱窗。</a:t>
            </a:r>
            <a:endParaRPr lang="en-US" altLang="zh-CN" sz="1600" u="sng" dirty="0">
              <a:latin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custDataLst>
              <p:tags r:id="rId1"/>
            </p:custDataLst>
          </p:nvPr>
        </p:nvPicPr>
        <p:blipFill>
          <a:blip r:embed="rId2"/>
          <a:stretch>
            <a:fillRect/>
          </a:stretch>
        </p:blipFill>
        <p:spPr>
          <a:xfrm>
            <a:off x="1405609" y="592815"/>
            <a:ext cx="6313094" cy="3945803"/>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543953" y="782389"/>
            <a:ext cx="8374590" cy="4192058"/>
          </a:xfrm>
          <a:prstGeom prst="rect">
            <a:avLst/>
          </a:prstGeom>
          <a:noFill/>
        </p:spPr>
        <p:txBody>
          <a:bodyPr wrap="square">
            <a:noAutofit/>
          </a:bodyPr>
          <a:lstStyle/>
          <a:p>
            <a:pPr algn="l">
              <a:lnSpc>
                <a:spcPct val="150000"/>
              </a:lnSpc>
            </a:pPr>
            <a:r>
              <a:rPr lang="zh-CN" altLang="en-US" sz="1600" dirty="0">
                <a:latin typeface="楷体" panose="02010609060101010101" pitchFamily="2" charset="-122"/>
                <a:ea typeface="楷体" panose="02010609060101010101" pitchFamily="2" charset="-122"/>
              </a:rPr>
              <a:t>探索橱窗分析法中的“背脊我”，加强自我认知。</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1. 在空白纸上写出你最想了解的三个问题，标注上名字。</a:t>
            </a:r>
            <a:r>
              <a:rPr lang="en-US" altLang="zh-CN" sz="1600" dirty="0">
                <a:latin typeface="楷体" panose="02010609060101010101" pitchFamily="2" charset="-122"/>
                <a:ea typeface="楷体" panose="02010609060101010101" pitchFamily="2" charset="-122"/>
              </a:rPr>
              <a:t>_</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2. 将写好问题的纸，在组内按照一定的顺序传递，拿到纸的同学真诚地回答上面的问题。</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3. 问题讨论。</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（1）你认同同学对这些问题的回答吗？ </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（2）你觉得这些问题对你了解自己有帮助吗？ </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（3）你觉得自己有哪些方面的潜在能力？</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34" name="矩形 33"/>
          <p:cNvSpPr/>
          <p:nvPr/>
        </p:nvSpPr>
        <p:spPr>
          <a:xfrm>
            <a:off x="611021" y="2144914"/>
            <a:ext cx="1927924" cy="481873"/>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b="1" dirty="0">
                <a:solidFill>
                  <a:schemeClr val="accent1"/>
                </a:solidFill>
                <a:latin typeface="楷体" panose="02010609060101010101" pitchFamily="2" charset="-122"/>
                <a:ea typeface="楷体" panose="02010609060101010101" pitchFamily="2" charset="-122"/>
              </a:rPr>
              <a:t>兴趣</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7" name="矩形 36"/>
          <p:cNvSpPr/>
          <p:nvPr/>
        </p:nvSpPr>
        <p:spPr>
          <a:xfrm>
            <a:off x="5229655" y="1431949"/>
            <a:ext cx="1927924" cy="499634"/>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2.</a:t>
            </a:r>
            <a:r>
              <a:rPr lang="zh-CN" altLang="en-US" sz="2000" b="1" dirty="0">
                <a:solidFill>
                  <a:schemeClr val="accent2">
                    <a:lumMod val="75000"/>
                  </a:schemeClr>
                </a:solidFill>
                <a:latin typeface="楷体" panose="02010609060101010101" pitchFamily="2" charset="-122"/>
                <a:ea typeface="楷体" panose="02010609060101010101" pitchFamily="2" charset="-122"/>
              </a:rPr>
              <a:t>性格</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39" name="矩形 38"/>
          <p:cNvSpPr/>
          <p:nvPr/>
        </p:nvSpPr>
        <p:spPr>
          <a:xfrm>
            <a:off x="5847417" y="3085754"/>
            <a:ext cx="1927924" cy="481873"/>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4.</a:t>
            </a:r>
            <a:r>
              <a:rPr lang="zh-CN" altLang="en-US" sz="2000" b="1" dirty="0">
                <a:solidFill>
                  <a:schemeClr val="accent2">
                    <a:lumMod val="75000"/>
                  </a:schemeClr>
                </a:solidFill>
                <a:latin typeface="楷体" panose="02010609060101010101" pitchFamily="2" charset="-122"/>
                <a:ea typeface="楷体" panose="02010609060101010101" pitchFamily="2" charset="-122"/>
              </a:rPr>
              <a:t>价值观</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41" name="矩形 40"/>
          <p:cNvSpPr/>
          <p:nvPr/>
        </p:nvSpPr>
        <p:spPr>
          <a:xfrm>
            <a:off x="1331796" y="3762232"/>
            <a:ext cx="1927924" cy="499634"/>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3.</a:t>
            </a:r>
            <a:r>
              <a:rPr lang="zh-CN" altLang="en-US" sz="2000" b="1" dirty="0">
                <a:solidFill>
                  <a:schemeClr val="accent1"/>
                </a:solidFill>
                <a:latin typeface="楷体" panose="02010609060101010101" pitchFamily="2" charset="-122"/>
                <a:ea typeface="楷体" panose="02010609060101010101" pitchFamily="2" charset="-122"/>
              </a:rPr>
              <a:t>能力</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5" name="文本框 34"/>
          <p:cNvSpPr txBox="1"/>
          <p:nvPr/>
        </p:nvSpPr>
        <p:spPr>
          <a:xfrm>
            <a:off x="543092" y="844271"/>
            <a:ext cx="3221981"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职业自我的四要素</a:t>
            </a:r>
            <a:endParaRPr lang="zh-CN" altLang="en-US" sz="20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2700586" y="259886"/>
            <a:ext cx="3060340"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二、自我认知的内容</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7956" y="1302327"/>
            <a:ext cx="8511108" cy="3046988"/>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兴趣</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遵照职业选择的喜好原则，只有活动对象是自己喜欢的，才能发自内心地倾向它、选定它、热衷于它，并且在困难面前坚定不移、矢志不渝。</a:t>
            </a:r>
            <a:endParaRPr lang="en-US" altLang="zh-CN" sz="1600" dirty="0">
              <a:latin typeface="楷体" panose="02010609060101010101" pitchFamily="2" charset="-122"/>
            </a:endParaRPr>
          </a:p>
          <a:p>
            <a:r>
              <a:rPr lang="en-US" altLang="zh-CN" sz="1600" b="1" dirty="0">
                <a:solidFill>
                  <a:schemeClr val="accent4"/>
                </a:solidFill>
                <a:latin typeface="微软雅黑" panose="020B0503020204020204" pitchFamily="34" charset="-122"/>
                <a:ea typeface="微软雅黑" panose="020B0503020204020204" pitchFamily="34" charset="-122"/>
              </a:rPr>
              <a:t>2.</a:t>
            </a:r>
            <a:r>
              <a:rPr lang="zh-CN" altLang="en-US" sz="1600" b="1" dirty="0">
                <a:solidFill>
                  <a:schemeClr val="accent4"/>
                </a:solidFill>
                <a:latin typeface="微软雅黑" panose="020B0503020204020204" pitchFamily="34" charset="-122"/>
                <a:ea typeface="微软雅黑" panose="020B0503020204020204" pitchFamily="34" charset="-122"/>
              </a:rPr>
              <a:t>性格</a:t>
            </a:r>
            <a:endParaRPr lang="en-US" altLang="zh-CN" sz="1600" b="1" dirty="0">
              <a:solidFill>
                <a:schemeClr val="accent4"/>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遵照职业选择的适合原则，只有从事自己适合的职业，才能感到舒适、自在，才能充分地融入职业环境、享受职业过程。</a:t>
            </a:r>
            <a:endParaRPr lang="en-US" altLang="zh-CN" sz="1600" dirty="0">
              <a:latin typeface="楷体" panose="02010609060101010101" pitchFamily="2" charset="-122"/>
            </a:endParaRPr>
          </a:p>
          <a:p>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能力</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遵照职业选择的擅长原则，只有进入自己擅长的活动领域，才能发挥特长，在处理问题时才能得心应手、游刃有余。</a:t>
            </a:r>
            <a:endParaRPr lang="en-US" altLang="zh-CN" sz="1600" dirty="0">
              <a:latin typeface="楷体" panose="02010609060101010101" pitchFamily="2" charset="-122"/>
            </a:endParaRPr>
          </a:p>
          <a:p>
            <a:r>
              <a:rPr lang="en-US" altLang="zh-CN" sz="1600" b="1" dirty="0">
                <a:solidFill>
                  <a:schemeClr val="accent4"/>
                </a:solidFill>
                <a:latin typeface="微软雅黑" panose="020B0503020204020204" pitchFamily="34" charset="-122"/>
                <a:ea typeface="微软雅黑" panose="020B0503020204020204" pitchFamily="34" charset="-122"/>
              </a:rPr>
              <a:t>4.</a:t>
            </a:r>
            <a:r>
              <a:rPr lang="zh-CN" altLang="en-US" sz="1600" b="1" dirty="0">
                <a:solidFill>
                  <a:schemeClr val="accent4"/>
                </a:solidFill>
                <a:latin typeface="微软雅黑" panose="020B0503020204020204" pitchFamily="34" charset="-122"/>
                <a:ea typeface="微软雅黑" panose="020B0503020204020204" pitchFamily="34" charset="-122"/>
              </a:rPr>
              <a:t>价值观</a:t>
            </a:r>
            <a:endParaRPr lang="en-US" altLang="zh-CN" sz="1600" b="1" dirty="0">
              <a:solidFill>
                <a:schemeClr val="accent4"/>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遵照职业选择的价值原则，只有认为活动对象足够重要，值得付出时间与努力，才能心甘情愿地开创事业。</a:t>
            </a:r>
            <a:endParaRPr lang="en-US" altLang="zh-CN" sz="1600" dirty="0">
              <a:latin typeface="楷体" panose="02010609060101010101" pitchFamily="2" charset="-122"/>
            </a:endParaRPr>
          </a:p>
        </p:txBody>
      </p:sp>
      <p:sp>
        <p:nvSpPr>
          <p:cNvPr id="8" name="文本框 7"/>
          <p:cNvSpPr txBox="1"/>
          <p:nvPr/>
        </p:nvSpPr>
        <p:spPr>
          <a:xfrm>
            <a:off x="396330" y="4410844"/>
            <a:ext cx="8120360" cy="584775"/>
          </a:xfrm>
          <a:prstGeom prst="rect">
            <a:avLst/>
          </a:prstGeom>
          <a:noFill/>
        </p:spPr>
        <p:txBody>
          <a:bodyPr wrap="square">
            <a:spAutoFit/>
          </a:bodyPr>
          <a:lstStyle/>
          <a:p>
            <a:r>
              <a:rPr lang="zh-CN" altLang="en-US" sz="1600" u="sng" dirty="0">
                <a:latin typeface="楷体" panose="02010609060101010101" pitchFamily="2" charset="-122"/>
              </a:rPr>
              <a:t>  职业自我的四要素直指个体与职业相匹配过程中的最佳状态。如果一个人从事一份自己喜欢的、擅长的、适合的和看重的职业，那么，取得职业成功、实现自我价值的概率很大。</a:t>
            </a:r>
            <a:endParaRPr lang="zh-CN" altLang="en-US" sz="1600" u="sng" dirty="0"/>
          </a:p>
        </p:txBody>
      </p:sp>
      <p:sp>
        <p:nvSpPr>
          <p:cNvPr id="9" name="文本框 8"/>
          <p:cNvSpPr txBox="1"/>
          <p:nvPr/>
        </p:nvSpPr>
        <p:spPr>
          <a:xfrm>
            <a:off x="599607" y="771881"/>
            <a:ext cx="3221981"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职业自我的四要素</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790756" y="94786"/>
            <a:ext cx="306034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二、自我认知的内容</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a:blip r:embed="rId2"/>
          <a:stretch>
            <a:fillRect/>
          </a:stretch>
        </p:blipFill>
        <p:spPr>
          <a:xfrm>
            <a:off x="1559935" y="320839"/>
            <a:ext cx="5770094" cy="4312090"/>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4"/>
          <p:cNvGrpSpPr/>
          <p:nvPr/>
        </p:nvGrpSpPr>
        <p:grpSpPr>
          <a:xfrm>
            <a:off x="1928032" y="3266715"/>
            <a:ext cx="101962" cy="356848"/>
            <a:chOff x="2752726" y="4344988"/>
            <a:chExt cx="184150" cy="644525"/>
          </a:xfrm>
          <a:solidFill>
            <a:schemeClr val="accent1"/>
          </a:solidFill>
        </p:grpSpPr>
        <p:sp>
          <p:nvSpPr>
            <p:cNvPr id="6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4" name="组合 69"/>
          <p:cNvGrpSpPr/>
          <p:nvPr/>
        </p:nvGrpSpPr>
        <p:grpSpPr>
          <a:xfrm>
            <a:off x="1590503" y="3591042"/>
            <a:ext cx="783174" cy="853445"/>
            <a:chOff x="2143126" y="4930775"/>
            <a:chExt cx="1414463" cy="1541463"/>
          </a:xfrm>
          <a:solidFill>
            <a:schemeClr val="tx2"/>
          </a:solidFill>
        </p:grpSpPr>
        <p:sp>
          <p:nvSpPr>
            <p:cNvPr id="7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3"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4"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5"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6"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7"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8"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9"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00"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7"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8"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9"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0"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1"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2"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4"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5"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9"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0"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9"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0"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2"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3"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4"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5"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6"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7"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8"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9"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1"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2"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3"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4"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5"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6"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7"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8"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9"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0"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1"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2"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3"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4"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5"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6"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7"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8"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9"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0"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1"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2"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3"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4"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5"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6"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7"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8"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9"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0"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1"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2"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3"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4"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5"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6"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7"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8"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9"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0"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1"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2"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3"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4"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5"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6"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7"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8"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9"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0"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1"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2"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3"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4"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5"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grpSp>
      <p:grpSp>
        <p:nvGrpSpPr>
          <p:cNvPr id="5" name="组合 215"/>
          <p:cNvGrpSpPr/>
          <p:nvPr/>
        </p:nvGrpSpPr>
        <p:grpSpPr>
          <a:xfrm>
            <a:off x="1819039" y="3264078"/>
            <a:ext cx="112509" cy="333117"/>
            <a:chOff x="2555876" y="4340225"/>
            <a:chExt cx="203200" cy="601663"/>
          </a:xfrm>
          <a:solidFill>
            <a:schemeClr val="accent1"/>
          </a:solidFill>
        </p:grpSpPr>
        <p:sp>
          <p:nvSpPr>
            <p:cNvPr id="217"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8"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9"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0"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6" name="组合 220"/>
          <p:cNvGrpSpPr/>
          <p:nvPr/>
        </p:nvGrpSpPr>
        <p:grpSpPr>
          <a:xfrm>
            <a:off x="2075702" y="3267593"/>
            <a:ext cx="441250" cy="339270"/>
            <a:chOff x="3019426" y="4346575"/>
            <a:chExt cx="796925" cy="612776"/>
          </a:xfrm>
          <a:solidFill>
            <a:schemeClr val="accent1"/>
          </a:solidFill>
        </p:grpSpPr>
        <p:sp>
          <p:nvSpPr>
            <p:cNvPr id="222"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3" name="Rectangle 111"/>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4"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5"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6"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7"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28" name="Freeform 116"/>
          <p:cNvSpPr>
            <a:spLocks noEditPoints="1"/>
          </p:cNvSpPr>
          <p:nvPr/>
        </p:nvSpPr>
        <p:spPr bwMode="auto">
          <a:xfrm>
            <a:off x="2635614" y="2089821"/>
            <a:ext cx="217109" cy="272470"/>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7" name="组合 228"/>
          <p:cNvGrpSpPr/>
          <p:nvPr/>
        </p:nvGrpSpPr>
        <p:grpSpPr>
          <a:xfrm>
            <a:off x="1069266" y="1997534"/>
            <a:ext cx="224141" cy="338390"/>
            <a:chOff x="1201738" y="2052638"/>
            <a:chExt cx="404813" cy="611188"/>
          </a:xfrm>
          <a:solidFill>
            <a:schemeClr val="accent1"/>
          </a:solidFill>
        </p:grpSpPr>
        <p:sp>
          <p:nvSpPr>
            <p:cNvPr id="230" name="Freeform 117"/>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1" name="Freeform 118"/>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2" name="Freeform 119"/>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3" name="Freeform 120"/>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8" name="组合 233"/>
          <p:cNvGrpSpPr/>
          <p:nvPr/>
        </p:nvGrpSpPr>
        <p:grpSpPr>
          <a:xfrm>
            <a:off x="1572924" y="1809441"/>
            <a:ext cx="333135" cy="333117"/>
            <a:chOff x="2111376" y="1712913"/>
            <a:chExt cx="601663" cy="601663"/>
          </a:xfrm>
          <a:solidFill>
            <a:schemeClr val="accent1"/>
          </a:solidFill>
        </p:grpSpPr>
        <p:sp>
          <p:nvSpPr>
            <p:cNvPr id="235"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6"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7"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8"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9"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9" name="组合 239"/>
          <p:cNvGrpSpPr/>
          <p:nvPr/>
        </p:nvGrpSpPr>
        <p:grpSpPr>
          <a:xfrm>
            <a:off x="1230999" y="1714517"/>
            <a:ext cx="210956" cy="268075"/>
            <a:chOff x="1493838" y="1541463"/>
            <a:chExt cx="381000" cy="484187"/>
          </a:xfrm>
          <a:solidFill>
            <a:schemeClr val="accent1"/>
          </a:solidFill>
        </p:grpSpPr>
        <p:sp>
          <p:nvSpPr>
            <p:cNvPr id="241"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2" name="Rectangle 127"/>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43" name="Freeform 128"/>
          <p:cNvSpPr>
            <a:spLocks noEditPoints="1"/>
          </p:cNvSpPr>
          <p:nvPr/>
        </p:nvSpPr>
        <p:spPr bwMode="auto">
          <a:xfrm>
            <a:off x="2291931" y="3025008"/>
            <a:ext cx="281275" cy="219734"/>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0" name="组合 243"/>
          <p:cNvGrpSpPr/>
          <p:nvPr/>
        </p:nvGrpSpPr>
        <p:grpSpPr>
          <a:xfrm>
            <a:off x="1452503" y="3244741"/>
            <a:ext cx="274243" cy="356848"/>
            <a:chOff x="1893888" y="4305300"/>
            <a:chExt cx="495300" cy="644526"/>
          </a:xfrm>
          <a:solidFill>
            <a:schemeClr val="accent1"/>
          </a:solidFill>
        </p:grpSpPr>
        <p:sp>
          <p:nvSpPr>
            <p:cNvPr id="245"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6"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7"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8"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9"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0"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1"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2"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1" name="组合 252"/>
          <p:cNvGrpSpPr/>
          <p:nvPr/>
        </p:nvGrpSpPr>
        <p:grpSpPr>
          <a:xfrm>
            <a:off x="2533652" y="1865693"/>
            <a:ext cx="179312" cy="319053"/>
            <a:chOff x="3846513" y="1814513"/>
            <a:chExt cx="323850" cy="576262"/>
          </a:xfrm>
          <a:solidFill>
            <a:schemeClr val="accent1"/>
          </a:solidFill>
        </p:grpSpPr>
        <p:sp>
          <p:nvSpPr>
            <p:cNvPr id="254"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5"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6"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57" name="Freeform 140"/>
          <p:cNvSpPr/>
          <p:nvPr/>
        </p:nvSpPr>
        <p:spPr bwMode="auto">
          <a:xfrm>
            <a:off x="1824312" y="1502692"/>
            <a:ext cx="285669" cy="232918"/>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8" name="Freeform 141"/>
          <p:cNvSpPr>
            <a:spLocks noEditPoints="1"/>
          </p:cNvSpPr>
          <p:nvPr/>
        </p:nvSpPr>
        <p:spPr bwMode="auto">
          <a:xfrm>
            <a:off x="1847167" y="2927446"/>
            <a:ext cx="348077" cy="287412"/>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9" name="Freeform 142"/>
          <p:cNvSpPr>
            <a:spLocks noEditPoints="1"/>
          </p:cNvSpPr>
          <p:nvPr/>
        </p:nvSpPr>
        <p:spPr bwMode="auto">
          <a:xfrm>
            <a:off x="1131675" y="2350865"/>
            <a:ext cx="447403" cy="521209"/>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0" name="Freeform 143"/>
          <p:cNvSpPr>
            <a:spLocks noEditPoints="1"/>
          </p:cNvSpPr>
          <p:nvPr/>
        </p:nvSpPr>
        <p:spPr bwMode="auto">
          <a:xfrm>
            <a:off x="1051687" y="2504678"/>
            <a:ext cx="188102" cy="378821"/>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2" name="组合 260"/>
          <p:cNvGrpSpPr/>
          <p:nvPr/>
        </p:nvGrpSpPr>
        <p:grpSpPr>
          <a:xfrm>
            <a:off x="1598414" y="2552140"/>
            <a:ext cx="316434" cy="318175"/>
            <a:chOff x="2157413" y="3054350"/>
            <a:chExt cx="571500" cy="574675"/>
          </a:xfrm>
          <a:solidFill>
            <a:schemeClr val="accent1"/>
          </a:solidFill>
        </p:grpSpPr>
        <p:sp>
          <p:nvSpPr>
            <p:cNvPr id="262"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3"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3" name="组合 263"/>
          <p:cNvGrpSpPr/>
          <p:nvPr/>
        </p:nvGrpSpPr>
        <p:grpSpPr>
          <a:xfrm>
            <a:off x="1539522" y="2960846"/>
            <a:ext cx="247873" cy="233797"/>
            <a:chOff x="2051051" y="3792538"/>
            <a:chExt cx="447675" cy="422275"/>
          </a:xfrm>
          <a:solidFill>
            <a:schemeClr val="accent1"/>
          </a:solidFill>
        </p:grpSpPr>
        <p:sp>
          <p:nvSpPr>
            <p:cNvPr id="265"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6"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4" name="组合 266"/>
          <p:cNvGrpSpPr/>
          <p:nvPr/>
        </p:nvGrpSpPr>
        <p:grpSpPr>
          <a:xfrm>
            <a:off x="2170632" y="1542246"/>
            <a:ext cx="374447" cy="307627"/>
            <a:chOff x="3190876" y="1230313"/>
            <a:chExt cx="676275" cy="555625"/>
          </a:xfrm>
          <a:solidFill>
            <a:schemeClr val="accent1"/>
          </a:solidFill>
        </p:grpSpPr>
        <p:sp>
          <p:nvSpPr>
            <p:cNvPr id="268"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9"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0"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71" name="Freeform 151"/>
          <p:cNvSpPr>
            <a:spLocks noEditPoints="1"/>
          </p:cNvSpPr>
          <p:nvPr/>
        </p:nvSpPr>
        <p:spPr bwMode="auto">
          <a:xfrm>
            <a:off x="1263521" y="2872073"/>
            <a:ext cx="210956" cy="36563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2" name="Freeform 152"/>
          <p:cNvSpPr>
            <a:spLocks noEditPoints="1"/>
          </p:cNvSpPr>
          <p:nvPr/>
        </p:nvSpPr>
        <p:spPr bwMode="auto">
          <a:xfrm>
            <a:off x="2576722" y="2393933"/>
            <a:ext cx="303250" cy="32960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3" name="Freeform 153"/>
          <p:cNvSpPr>
            <a:spLocks noEditPoints="1"/>
          </p:cNvSpPr>
          <p:nvPr/>
        </p:nvSpPr>
        <p:spPr bwMode="auto">
          <a:xfrm>
            <a:off x="1471841" y="1538729"/>
            <a:ext cx="285669" cy="279501"/>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4" name="Freeform 154"/>
          <p:cNvSpPr>
            <a:spLocks noEditPoints="1"/>
          </p:cNvSpPr>
          <p:nvPr/>
        </p:nvSpPr>
        <p:spPr bwMode="auto">
          <a:xfrm>
            <a:off x="2475638" y="2730564"/>
            <a:ext cx="270727" cy="2838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5" name="组合 274"/>
          <p:cNvGrpSpPr/>
          <p:nvPr/>
        </p:nvGrpSpPr>
        <p:grpSpPr>
          <a:xfrm>
            <a:off x="1347903" y="2110037"/>
            <a:ext cx="342804" cy="360363"/>
            <a:chOff x="1704976" y="2255838"/>
            <a:chExt cx="619125" cy="650875"/>
          </a:xfrm>
          <a:solidFill>
            <a:schemeClr val="accent1"/>
          </a:solidFill>
        </p:grpSpPr>
        <p:sp>
          <p:nvSpPr>
            <p:cNvPr id="276" name="Rectangle 155"/>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7" name="Rectangle 156"/>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8" name="Rectangle 157"/>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9" name="Rectangle 158"/>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0" name="Rectangle 159"/>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1" name="Rectangle 160"/>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2" name="Rectangle 161"/>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3" name="Rectangle 162"/>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4" name="Rectangle 163"/>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5" name="Rectangle 164"/>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6" name="Rectangle 165"/>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7" name="Rectangle 166"/>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8"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89" name="Freeform 168"/>
          <p:cNvSpPr>
            <a:spLocks noEditPoints="1"/>
          </p:cNvSpPr>
          <p:nvPr/>
        </p:nvSpPr>
        <p:spPr bwMode="auto">
          <a:xfrm>
            <a:off x="2104708" y="2199688"/>
            <a:ext cx="436854" cy="2856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0" name="Freeform 169"/>
          <p:cNvSpPr>
            <a:spLocks noEditPoints="1"/>
          </p:cNvSpPr>
          <p:nvPr/>
        </p:nvSpPr>
        <p:spPr bwMode="auto">
          <a:xfrm>
            <a:off x="1475356" y="2514347"/>
            <a:ext cx="102841" cy="17754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1" name="Freeform 170"/>
          <p:cNvSpPr>
            <a:spLocks noEditPoints="1"/>
          </p:cNvSpPr>
          <p:nvPr/>
        </p:nvSpPr>
        <p:spPr bwMode="auto">
          <a:xfrm>
            <a:off x="2269078" y="1899971"/>
            <a:ext cx="204804" cy="252255"/>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2" name="Freeform 171"/>
          <p:cNvSpPr>
            <a:spLocks noEditPoints="1"/>
          </p:cNvSpPr>
          <p:nvPr/>
        </p:nvSpPr>
        <p:spPr bwMode="auto">
          <a:xfrm>
            <a:off x="1764542" y="2164531"/>
            <a:ext cx="311160" cy="312901"/>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3" name="Freeform 172"/>
          <p:cNvSpPr>
            <a:spLocks noEditPoints="1"/>
          </p:cNvSpPr>
          <p:nvPr/>
        </p:nvSpPr>
        <p:spPr bwMode="auto">
          <a:xfrm>
            <a:off x="1994835" y="2566204"/>
            <a:ext cx="350715" cy="267196"/>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6" name="组合 293"/>
          <p:cNvGrpSpPr/>
          <p:nvPr/>
        </p:nvGrpSpPr>
        <p:grpSpPr>
          <a:xfrm>
            <a:off x="2116135" y="2154863"/>
            <a:ext cx="116026" cy="110746"/>
            <a:chOff x="3092451" y="2336800"/>
            <a:chExt cx="209550" cy="200025"/>
          </a:xfrm>
          <a:solidFill>
            <a:schemeClr val="accent1"/>
          </a:solidFill>
        </p:grpSpPr>
        <p:sp>
          <p:nvSpPr>
            <p:cNvPr id="295"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6"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97" name="Freeform 175"/>
          <p:cNvSpPr>
            <a:spLocks noEditPoints="1"/>
          </p:cNvSpPr>
          <p:nvPr/>
        </p:nvSpPr>
        <p:spPr bwMode="auto">
          <a:xfrm>
            <a:off x="2239192" y="2887015"/>
            <a:ext cx="120421" cy="16787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8" name="Freeform 176"/>
          <p:cNvSpPr>
            <a:spLocks noEditPoints="1"/>
          </p:cNvSpPr>
          <p:nvPr/>
        </p:nvSpPr>
        <p:spPr bwMode="auto">
          <a:xfrm>
            <a:off x="1262642" y="2009838"/>
            <a:ext cx="154701" cy="16787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9" name="Freeform 177"/>
          <p:cNvSpPr>
            <a:spLocks noEditPoints="1"/>
          </p:cNvSpPr>
          <p:nvPr/>
        </p:nvSpPr>
        <p:spPr bwMode="auto">
          <a:xfrm>
            <a:off x="1956161" y="1781315"/>
            <a:ext cx="232051" cy="33575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7" name="组合 299"/>
          <p:cNvGrpSpPr/>
          <p:nvPr/>
        </p:nvGrpSpPr>
        <p:grpSpPr>
          <a:xfrm>
            <a:off x="2144263" y="1734732"/>
            <a:ext cx="201287" cy="122172"/>
            <a:chOff x="3143251" y="1577975"/>
            <a:chExt cx="363538" cy="220663"/>
          </a:xfrm>
          <a:solidFill>
            <a:schemeClr val="accent1"/>
          </a:solidFill>
        </p:grpSpPr>
        <p:sp>
          <p:nvSpPr>
            <p:cNvPr id="301"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2"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3"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4" name="Freeform 181"/>
          <p:cNvSpPr>
            <a:spLocks noEditPoints="1"/>
          </p:cNvSpPr>
          <p:nvPr/>
        </p:nvSpPr>
        <p:spPr bwMode="auto">
          <a:xfrm>
            <a:off x="2151294" y="2444912"/>
            <a:ext cx="241721" cy="8613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8" name="组合 304"/>
          <p:cNvGrpSpPr/>
          <p:nvPr/>
        </p:nvGrpSpPr>
        <p:grpSpPr>
          <a:xfrm>
            <a:off x="1243304" y="2662008"/>
            <a:ext cx="137122" cy="173149"/>
            <a:chOff x="1516063" y="3252788"/>
            <a:chExt cx="247651" cy="312737"/>
          </a:xfrm>
          <a:solidFill>
            <a:schemeClr val="accent1"/>
          </a:solidFill>
        </p:grpSpPr>
        <p:sp>
          <p:nvSpPr>
            <p:cNvPr id="306"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7"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8"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9" name="Freeform 185"/>
          <p:cNvSpPr>
            <a:spLocks noEditPoints="1"/>
          </p:cNvSpPr>
          <p:nvPr/>
        </p:nvSpPr>
        <p:spPr bwMode="auto">
          <a:xfrm>
            <a:off x="1452503" y="1993138"/>
            <a:ext cx="110752" cy="85257"/>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9" name="组合 309"/>
          <p:cNvGrpSpPr/>
          <p:nvPr/>
        </p:nvGrpSpPr>
        <p:grpSpPr>
          <a:xfrm>
            <a:off x="2433449" y="2577631"/>
            <a:ext cx="146790" cy="185455"/>
            <a:chOff x="3665538" y="3100388"/>
            <a:chExt cx="265113" cy="334963"/>
          </a:xfrm>
          <a:solidFill>
            <a:schemeClr val="accent1"/>
          </a:solidFill>
        </p:grpSpPr>
        <p:sp>
          <p:nvSpPr>
            <p:cNvPr id="311"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2"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3"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14" name="Freeform 189"/>
          <p:cNvSpPr>
            <a:spLocks noEditPoints="1"/>
          </p:cNvSpPr>
          <p:nvPr/>
        </p:nvSpPr>
        <p:spPr bwMode="auto">
          <a:xfrm>
            <a:off x="1714439" y="3472386"/>
            <a:ext cx="120421" cy="129204"/>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20" name="组合 314"/>
          <p:cNvGrpSpPr/>
          <p:nvPr/>
        </p:nvGrpSpPr>
        <p:grpSpPr>
          <a:xfrm>
            <a:off x="1887599" y="2480067"/>
            <a:ext cx="88778" cy="141509"/>
            <a:chOff x="2679701" y="2924175"/>
            <a:chExt cx="160337" cy="255588"/>
          </a:xfrm>
          <a:solidFill>
            <a:schemeClr val="accent1"/>
          </a:solidFill>
        </p:grpSpPr>
        <p:sp>
          <p:nvSpPr>
            <p:cNvPr id="316"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7"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8"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9"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20" name="Freeform 194"/>
          <p:cNvSpPr>
            <a:spLocks noEditPoints="1"/>
          </p:cNvSpPr>
          <p:nvPr/>
        </p:nvSpPr>
        <p:spPr bwMode="auto">
          <a:xfrm>
            <a:off x="1877931" y="1754948"/>
            <a:ext cx="120421" cy="130962"/>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21" name="矩形 320"/>
          <p:cNvSpPr/>
          <p:nvPr/>
        </p:nvSpPr>
        <p:spPr>
          <a:xfrm>
            <a:off x="3786377" y="1660061"/>
            <a:ext cx="1927924" cy="499636"/>
          </a:xfrm>
          <a:prstGeom prst="rect">
            <a:avLst/>
          </a:prstGeom>
        </p:spPr>
        <p:txBody>
          <a:bodyPr wrap="square" lIns="91453" tIns="45726" rIns="91453" bIns="45726">
            <a:spAutoFit/>
          </a:bodyPr>
          <a:lstStyle/>
          <a:p>
            <a:pPr>
              <a:lnSpc>
                <a:spcPct val="150000"/>
              </a:lnSpc>
            </a:pP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一</a:t>
            </a: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适度性</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23" name="矩形 322"/>
          <p:cNvSpPr/>
          <p:nvPr/>
        </p:nvSpPr>
        <p:spPr>
          <a:xfrm>
            <a:off x="3822178" y="3013677"/>
            <a:ext cx="1927924" cy="499636"/>
          </a:xfrm>
          <a:prstGeom prst="rect">
            <a:avLst/>
          </a:prstGeom>
        </p:spPr>
        <p:txBody>
          <a:bodyPr wrap="square" lIns="91453" tIns="45726" rIns="91453" bIns="45726">
            <a:spAutoFit/>
          </a:bodyPr>
          <a:lstStyle/>
          <a:p>
            <a:pPr>
              <a:lnSpc>
                <a:spcPct val="150000"/>
              </a:lnSpc>
            </a:pPr>
            <a:r>
              <a:rPr lang="en-US" altLang="zh-CN" sz="2000" b="1" dirty="0">
                <a:solidFill>
                  <a:schemeClr val="accent4"/>
                </a:solidFill>
                <a:latin typeface="楷体" panose="02010609060101010101" pitchFamily="2" charset="-122"/>
                <a:ea typeface="楷体" panose="02010609060101010101" pitchFamily="2" charset="-122"/>
              </a:rPr>
              <a:t>(</a:t>
            </a:r>
            <a:r>
              <a:rPr lang="zh-CN" altLang="en-US" sz="2000" b="1" dirty="0">
                <a:solidFill>
                  <a:schemeClr val="accent4"/>
                </a:solidFill>
                <a:latin typeface="楷体" panose="02010609060101010101" pitchFamily="2" charset="-122"/>
                <a:ea typeface="楷体" panose="02010609060101010101" pitchFamily="2" charset="-122"/>
              </a:rPr>
              <a:t>三</a:t>
            </a:r>
            <a:r>
              <a:rPr lang="en-US" altLang="zh-CN" sz="2000" b="1" dirty="0">
                <a:solidFill>
                  <a:schemeClr val="accent4"/>
                </a:solidFill>
                <a:latin typeface="楷体" panose="02010609060101010101" pitchFamily="2" charset="-122"/>
                <a:ea typeface="楷体" panose="02010609060101010101" pitchFamily="2" charset="-122"/>
              </a:rPr>
              <a:t>)</a:t>
            </a:r>
            <a:r>
              <a:rPr lang="zh-CN" altLang="en-US" sz="2000" b="1" dirty="0">
                <a:solidFill>
                  <a:schemeClr val="accent4"/>
                </a:solidFill>
                <a:latin typeface="楷体" panose="02010609060101010101" pitchFamily="2" charset="-122"/>
                <a:ea typeface="楷体" panose="02010609060101010101" pitchFamily="2" charset="-122"/>
              </a:rPr>
              <a:t>全面性</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5" name="矩形 324"/>
          <p:cNvSpPr/>
          <p:nvPr/>
        </p:nvSpPr>
        <p:spPr>
          <a:xfrm>
            <a:off x="6417977" y="1695658"/>
            <a:ext cx="1927924" cy="499636"/>
          </a:xfrm>
          <a:prstGeom prst="rect">
            <a:avLst/>
          </a:prstGeom>
        </p:spPr>
        <p:txBody>
          <a:bodyPr wrap="square" lIns="91453" tIns="45726" rIns="91453" bIns="45726">
            <a:spAutoFit/>
          </a:bodyPr>
          <a:lstStyle/>
          <a:p>
            <a:pPr>
              <a:lnSpc>
                <a:spcPct val="150000"/>
              </a:lnSpc>
            </a:pPr>
            <a:r>
              <a:rPr lang="en-US" altLang="zh-CN" sz="2000" b="1" dirty="0">
                <a:solidFill>
                  <a:schemeClr val="accent4"/>
                </a:solidFill>
                <a:latin typeface="楷体" panose="02010609060101010101" pitchFamily="2" charset="-122"/>
                <a:ea typeface="楷体" panose="02010609060101010101" pitchFamily="2" charset="-122"/>
              </a:rPr>
              <a:t>(</a:t>
            </a:r>
            <a:r>
              <a:rPr lang="zh-CN" altLang="en-US" sz="2000" b="1" dirty="0">
                <a:solidFill>
                  <a:schemeClr val="accent4"/>
                </a:solidFill>
                <a:latin typeface="楷体" panose="02010609060101010101" pitchFamily="2" charset="-122"/>
                <a:ea typeface="楷体" panose="02010609060101010101" pitchFamily="2" charset="-122"/>
              </a:rPr>
              <a:t>二</a:t>
            </a:r>
            <a:r>
              <a:rPr lang="en-US" altLang="zh-CN" sz="2000" b="1" dirty="0">
                <a:solidFill>
                  <a:schemeClr val="accent4"/>
                </a:solidFill>
                <a:latin typeface="楷体" panose="02010609060101010101" pitchFamily="2" charset="-122"/>
                <a:ea typeface="楷体" panose="02010609060101010101" pitchFamily="2" charset="-122"/>
              </a:rPr>
              <a:t>)</a:t>
            </a:r>
            <a:r>
              <a:rPr lang="zh-CN" altLang="en-US" sz="2000" b="1" dirty="0">
                <a:solidFill>
                  <a:schemeClr val="accent4"/>
                </a:solidFill>
                <a:latin typeface="楷体" panose="02010609060101010101" pitchFamily="2" charset="-122"/>
                <a:ea typeface="楷体" panose="02010609060101010101" pitchFamily="2" charset="-122"/>
              </a:rPr>
              <a:t>客观性</a:t>
            </a:r>
            <a:endParaRPr lang="zh-CN" altLang="en-US" sz="2000" b="1" dirty="0">
              <a:solidFill>
                <a:schemeClr val="accent4"/>
              </a:solidFill>
              <a:latin typeface="楷体" panose="02010609060101010101" pitchFamily="2" charset="-122"/>
              <a:ea typeface="楷体" panose="02010609060101010101" pitchFamily="2" charset="-122"/>
            </a:endParaRPr>
          </a:p>
        </p:txBody>
      </p:sp>
      <p:sp>
        <p:nvSpPr>
          <p:cNvPr id="327" name="矩形 326"/>
          <p:cNvSpPr/>
          <p:nvPr/>
        </p:nvSpPr>
        <p:spPr>
          <a:xfrm>
            <a:off x="6445002" y="3004592"/>
            <a:ext cx="1927924" cy="499636"/>
          </a:xfrm>
          <a:prstGeom prst="rect">
            <a:avLst/>
          </a:prstGeom>
        </p:spPr>
        <p:txBody>
          <a:bodyPr wrap="square" lIns="91453" tIns="45726" rIns="91453" bIns="45726">
            <a:spAutoFit/>
          </a:bodyPr>
          <a:lstStyle/>
          <a:p>
            <a:pPr>
              <a:lnSpc>
                <a:spcPct val="150000"/>
              </a:lnSpc>
            </a:pP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四</a:t>
            </a: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发展性</a:t>
            </a:r>
            <a:endParaRPr lang="zh-CN" altLang="en-US" sz="2000" b="1" dirty="0">
              <a:solidFill>
                <a:schemeClr val="accent1"/>
              </a:solidFill>
              <a:latin typeface="楷体" panose="02010609060101010101" pitchFamily="2" charset="-122"/>
              <a:ea typeface="楷体" panose="02010609060101010101" pitchFamily="2" charset="-122"/>
            </a:endParaRPr>
          </a:p>
        </p:txBody>
      </p:sp>
      <p:grpSp>
        <p:nvGrpSpPr>
          <p:cNvPr id="21" name="组合 328"/>
          <p:cNvGrpSpPr/>
          <p:nvPr/>
        </p:nvGrpSpPr>
        <p:grpSpPr>
          <a:xfrm>
            <a:off x="3413516" y="3103143"/>
            <a:ext cx="393826" cy="393803"/>
            <a:chOff x="3564033" y="3063299"/>
            <a:chExt cx="393757" cy="393757"/>
          </a:xfrm>
        </p:grpSpPr>
        <p:sp>
          <p:nvSpPr>
            <p:cNvPr id="330" name="椭圆 329"/>
            <p:cNvSpPr/>
            <p:nvPr/>
          </p:nvSpPr>
          <p:spPr>
            <a:xfrm>
              <a:off x="3564033" y="3063299"/>
              <a:ext cx="393757" cy="3937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Freeform 893"/>
            <p:cNvSpPr>
              <a:spLocks noEditPoints="1"/>
            </p:cNvSpPr>
            <p:nvPr/>
          </p:nvSpPr>
          <p:spPr bwMode="auto">
            <a:xfrm>
              <a:off x="3674786" y="3111991"/>
              <a:ext cx="172250" cy="296371"/>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2" name="组合 331"/>
          <p:cNvGrpSpPr/>
          <p:nvPr/>
        </p:nvGrpSpPr>
        <p:grpSpPr>
          <a:xfrm>
            <a:off x="6018153" y="3120332"/>
            <a:ext cx="393826" cy="393803"/>
            <a:chOff x="6168219" y="3132131"/>
            <a:chExt cx="393757" cy="393757"/>
          </a:xfrm>
        </p:grpSpPr>
        <p:sp>
          <p:nvSpPr>
            <p:cNvPr id="333" name="椭圆 332"/>
            <p:cNvSpPr/>
            <p:nvPr/>
          </p:nvSpPr>
          <p:spPr>
            <a:xfrm>
              <a:off x="6168219" y="3132131"/>
              <a:ext cx="393757" cy="3937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Freeform 895"/>
            <p:cNvSpPr>
              <a:spLocks noEditPoints="1"/>
            </p:cNvSpPr>
            <p:nvPr/>
          </p:nvSpPr>
          <p:spPr bwMode="auto">
            <a:xfrm>
              <a:off x="6254526" y="3187600"/>
              <a:ext cx="221142" cy="266490"/>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3" name="组合 334"/>
          <p:cNvGrpSpPr/>
          <p:nvPr/>
        </p:nvGrpSpPr>
        <p:grpSpPr>
          <a:xfrm>
            <a:off x="3413516" y="1781034"/>
            <a:ext cx="393826" cy="393803"/>
            <a:chOff x="3564033" y="1741346"/>
            <a:chExt cx="393757" cy="393757"/>
          </a:xfrm>
        </p:grpSpPr>
        <p:sp>
          <p:nvSpPr>
            <p:cNvPr id="336" name="椭圆 335"/>
            <p:cNvSpPr/>
            <p:nvPr/>
          </p:nvSpPr>
          <p:spPr>
            <a:xfrm>
              <a:off x="3564033" y="1741346"/>
              <a:ext cx="393757" cy="3937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Freeform 898"/>
            <p:cNvSpPr>
              <a:spLocks noEditPoints="1"/>
            </p:cNvSpPr>
            <p:nvPr/>
          </p:nvSpPr>
          <p:spPr bwMode="auto">
            <a:xfrm>
              <a:off x="3683642" y="1812997"/>
              <a:ext cx="154539" cy="237101"/>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4" name="组合 337"/>
          <p:cNvGrpSpPr/>
          <p:nvPr/>
        </p:nvGrpSpPr>
        <p:grpSpPr>
          <a:xfrm>
            <a:off x="6018153" y="1793620"/>
            <a:ext cx="393826" cy="393803"/>
            <a:chOff x="6168219" y="1810178"/>
            <a:chExt cx="393757" cy="393757"/>
          </a:xfrm>
        </p:grpSpPr>
        <p:sp>
          <p:nvSpPr>
            <p:cNvPr id="339" name="椭圆 338"/>
            <p:cNvSpPr/>
            <p:nvPr/>
          </p:nvSpPr>
          <p:spPr>
            <a:xfrm>
              <a:off x="6168219" y="1810178"/>
              <a:ext cx="393757" cy="3937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Freeform 911"/>
            <p:cNvSpPr>
              <a:spLocks noEditPoints="1"/>
            </p:cNvSpPr>
            <p:nvPr/>
          </p:nvSpPr>
          <p:spPr bwMode="auto">
            <a:xfrm>
              <a:off x="6226269" y="1918711"/>
              <a:ext cx="277656" cy="17669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sp>
        <p:nvSpPr>
          <p:cNvPr id="229" name="文本框 228"/>
          <p:cNvSpPr txBox="1"/>
          <p:nvPr/>
        </p:nvSpPr>
        <p:spPr>
          <a:xfrm>
            <a:off x="2723682" y="246101"/>
            <a:ext cx="32219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三、自我认知的原则</a:t>
            </a:r>
            <a:endParaRPr lang="zh-CN" altLang="en-US" sz="2400" b="1" dirty="0">
              <a:latin typeface="微软雅黑" panose="020B0503020204020204" pitchFamily="34" charset="-122"/>
              <a:ea typeface="微软雅黑" panose="020B0503020204020204" pitchFamily="34" charset="-122"/>
            </a:endParaRPr>
          </a:p>
        </p:txBody>
      </p:sp>
      <p:sp>
        <p:nvSpPr>
          <p:cNvPr id="253" name="等腰三角形 25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5"/>
                                        </p:tgtEl>
                                        <p:attrNameLst>
                                          <p:attrName>style.visibility</p:attrName>
                                        </p:attrNameLst>
                                      </p:cBhvr>
                                      <p:to>
                                        <p:strVal val="visible"/>
                                      </p:to>
                                    </p:set>
                                    <p:animEffect transition="in" filter="fade">
                                      <p:cBhvr>
                                        <p:cTn id="19" dur="1000"/>
                                        <p:tgtEl>
                                          <p:spTgt spid="325"/>
                                        </p:tgtEl>
                                      </p:cBhvr>
                                    </p:animEffect>
                                    <p:anim calcmode="lin" valueType="num">
                                      <p:cBhvr>
                                        <p:cTn id="20" dur="1000" fill="hold"/>
                                        <p:tgtEl>
                                          <p:spTgt spid="325"/>
                                        </p:tgtEl>
                                        <p:attrNameLst>
                                          <p:attrName>ppt_x</p:attrName>
                                        </p:attrNameLst>
                                      </p:cBhvr>
                                      <p:tavLst>
                                        <p:tav tm="0">
                                          <p:val>
                                            <p:strVal val="#ppt_x"/>
                                          </p:val>
                                        </p:tav>
                                        <p:tav tm="100000">
                                          <p:val>
                                            <p:strVal val="#ppt_x"/>
                                          </p:val>
                                        </p:tav>
                                      </p:tavLst>
                                    </p:anim>
                                    <p:anim calcmode="lin" valueType="num">
                                      <p:cBhvr>
                                        <p:cTn id="21" dur="1000" fill="hold"/>
                                        <p:tgtEl>
                                          <p:spTgt spid="3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anim calcmode="lin" valueType="num">
                                      <p:cBhvr>
                                        <p:cTn id="35" dur="1000" fill="hold"/>
                                        <p:tgtEl>
                                          <p:spTgt spid="323"/>
                                        </p:tgtEl>
                                        <p:attrNameLst>
                                          <p:attrName>ppt_x</p:attrName>
                                        </p:attrNameLst>
                                      </p:cBhvr>
                                      <p:tavLst>
                                        <p:tav tm="0">
                                          <p:val>
                                            <p:strVal val="#ppt_x"/>
                                          </p:val>
                                        </p:tav>
                                        <p:tav tm="100000">
                                          <p:val>
                                            <p:strVal val="#ppt_x"/>
                                          </p:val>
                                        </p:tav>
                                      </p:tavLst>
                                    </p:anim>
                                    <p:anim calcmode="lin" valueType="num">
                                      <p:cBhvr>
                                        <p:cTn id="36" dur="1000" fill="hold"/>
                                        <p:tgtEl>
                                          <p:spTgt spid="3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27"/>
                                        </p:tgtEl>
                                        <p:attrNameLst>
                                          <p:attrName>style.visibility</p:attrName>
                                        </p:attrNameLst>
                                      </p:cBhvr>
                                      <p:to>
                                        <p:strVal val="visible"/>
                                      </p:to>
                                    </p:set>
                                    <p:animEffect transition="in" filter="fade">
                                      <p:cBhvr>
                                        <p:cTn id="41" dur="1000"/>
                                        <p:tgtEl>
                                          <p:spTgt spid="327"/>
                                        </p:tgtEl>
                                      </p:cBhvr>
                                    </p:animEffect>
                                    <p:anim calcmode="lin" valueType="num">
                                      <p:cBhvr>
                                        <p:cTn id="42" dur="1000" fill="hold"/>
                                        <p:tgtEl>
                                          <p:spTgt spid="327"/>
                                        </p:tgtEl>
                                        <p:attrNameLst>
                                          <p:attrName>ppt_x</p:attrName>
                                        </p:attrNameLst>
                                      </p:cBhvr>
                                      <p:tavLst>
                                        <p:tav tm="0">
                                          <p:val>
                                            <p:strVal val="#ppt_x"/>
                                          </p:val>
                                        </p:tav>
                                        <p:tav tm="100000">
                                          <p:val>
                                            <p:strVal val="#ppt_x"/>
                                          </p:val>
                                        </p:tav>
                                      </p:tavLst>
                                    </p:anim>
                                    <p:anim calcmode="lin" valueType="num">
                                      <p:cBhvr>
                                        <p:cTn id="43" dur="1000" fill="hold"/>
                                        <p:tgtEl>
                                          <p:spTgt spid="32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3" grpId="0"/>
      <p:bldP spid="325" grpId="0"/>
      <p:bldP spid="3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2789" y="1339230"/>
            <a:ext cx="8511108" cy="155811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一</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适度性</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自我认知应当适度，过高的自我认知往往会使自己脱离现实，意识不到自己的条件限制，甚至狂妄自大，由自信走向自负；过低的自我认知往往会使自己忽视自我的长处，缺乏自信，过于自卑。过高或过低的自我认知对自己的成长都是不利的。</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365912" y="2892057"/>
            <a:ext cx="8360010" cy="1188787"/>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二</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客观性</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自我认知应当遵循客观性原则。尽管自我认知是自己对自己进行观察、分析和评价，但需要以客观事实作为基础和依据。人贵有自知之明，自知的可贵之处在于自知的不易。</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723682" y="246101"/>
            <a:ext cx="32219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三、自我认知的原则</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85591" y="888314"/>
            <a:ext cx="8511108" cy="1927451"/>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 (</a:t>
            </a:r>
            <a:r>
              <a:rPr lang="zh-CN" altLang="en-US" b="1" dirty="0">
                <a:solidFill>
                  <a:schemeClr val="accent1"/>
                </a:solidFill>
                <a:latin typeface="微软雅黑" panose="020B0503020204020204" pitchFamily="34" charset="-122"/>
                <a:ea typeface="微软雅黑" panose="020B0503020204020204" pitchFamily="34" charset="-122"/>
              </a:rPr>
              <a:t>三</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全面性</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自我认知要全面。在进行自我认知的过程中，既要看到自己的优点和特长，又要看到自己的缺点和不足；既要对自我的某一方面的特殊素质进行具体评价，又要对自我的整体素质进行综合评价；既要考虑到全面的整体因素，又要考虑到其中占主导地位的重点因素。</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总之，认识自我时应努力克服个人主观因素的干扰，努力使自我评价趋于客观和真实。</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404338" y="2815765"/>
            <a:ext cx="8360010" cy="1188787"/>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四</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发展性</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自我认知时，应以发展变化的眼光看待自己，不但应当对自己的现实素质做适当、全面、客观的评价，而且应当着眼于未来的发展变化，预见性地评估自己将来的发展潜力和发展前景。</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723682" y="246101"/>
            <a:ext cx="32219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三、自我认知的原则</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randombar(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bwMode="auto">
          <a:xfrm>
            <a:off x="3462698" y="1637834"/>
            <a:ext cx="2199261" cy="2197193"/>
            <a:chOff x="0" y="0"/>
            <a:chExt cx="6753151" cy="6746917"/>
          </a:xfrm>
          <a:effectLst/>
        </p:grpSpPr>
        <p:sp>
          <p:nvSpPr>
            <p:cNvPr id="33794"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
          <p:cNvGrpSpPr/>
          <p:nvPr/>
        </p:nvGrpSpPr>
        <p:grpSpPr bwMode="auto">
          <a:xfrm>
            <a:off x="3632271" y="1812058"/>
            <a:ext cx="2477400" cy="1853396"/>
            <a:chOff x="-1" y="0"/>
            <a:chExt cx="7608239" cy="5691704"/>
          </a:xfrm>
          <a:effectLst/>
        </p:grpSpPr>
        <p:sp>
          <p:nvSpPr>
            <p:cNvPr id="33798"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9"/>
          <p:cNvGrpSpPr/>
          <p:nvPr/>
        </p:nvGrpSpPr>
        <p:grpSpPr bwMode="auto">
          <a:xfrm>
            <a:off x="3781681" y="1961468"/>
            <a:ext cx="1876661" cy="1955761"/>
            <a:chOff x="0" y="0"/>
            <a:chExt cx="5763342" cy="6005116"/>
          </a:xfrm>
          <a:effectLst/>
        </p:grpSpPr>
        <p:sp>
          <p:nvSpPr>
            <p:cNvPr id="33802"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3"/>
          <p:cNvGrpSpPr/>
          <p:nvPr/>
        </p:nvGrpSpPr>
        <p:grpSpPr bwMode="auto">
          <a:xfrm>
            <a:off x="3473556" y="2110877"/>
            <a:ext cx="1745864" cy="1805317"/>
            <a:chOff x="0" y="0"/>
            <a:chExt cx="5362063" cy="5542360"/>
          </a:xfrm>
          <a:effectLst/>
        </p:grpSpPr>
        <p:sp>
          <p:nvSpPr>
            <p:cNvPr id="33806"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17"/>
          <p:cNvGrpSpPr/>
          <p:nvPr/>
        </p:nvGrpSpPr>
        <p:grpSpPr bwMode="auto">
          <a:xfrm>
            <a:off x="3017575" y="2263906"/>
            <a:ext cx="2049335" cy="977621"/>
            <a:chOff x="0" y="-1"/>
            <a:chExt cx="6292395" cy="3002312"/>
          </a:xfrm>
        </p:grpSpPr>
        <p:sp>
          <p:nvSpPr>
            <p:cNvPr id="33810"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21"/>
          <p:cNvGrpSpPr/>
          <p:nvPr/>
        </p:nvGrpSpPr>
        <p:grpSpPr bwMode="auto">
          <a:xfrm>
            <a:off x="3473040" y="1635249"/>
            <a:ext cx="1443943" cy="1455834"/>
            <a:chOff x="0" y="0"/>
            <a:chExt cx="4433297" cy="4470884"/>
          </a:xfrm>
          <a:effectLst/>
        </p:grpSpPr>
        <p:sp>
          <p:nvSpPr>
            <p:cNvPr id="33814"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14888" tIns="14888" rIns="14888" bIns="14888"/>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a:lnSpc>
                  <a:spcPct val="120000"/>
                </a:lnSpc>
              </a:pPr>
              <a:endParaRPr lang="zh-CN" altLang="en-US" sz="1110">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48590">
                <a:defRPr/>
              </a:pPr>
              <a:endParaRPr lang="es-ES" sz="39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p:nvPr/>
        </p:nvSpPr>
        <p:spPr bwMode="auto">
          <a:xfrm>
            <a:off x="6014312" y="1545035"/>
            <a:ext cx="2378292"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二</a:t>
            </a: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内省法</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3" name="AutoShape 31"/>
          <p:cNvSpPr/>
          <p:nvPr/>
        </p:nvSpPr>
        <p:spPr bwMode="auto">
          <a:xfrm>
            <a:off x="5829981" y="1659548"/>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p:nvPr/>
        </p:nvSpPr>
        <p:spPr bwMode="auto">
          <a:xfrm>
            <a:off x="6349033" y="2550056"/>
            <a:ext cx="2477400"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四</a:t>
            </a:r>
            <a:r>
              <a:rPr lang="en-US" altLang="zh-CN" sz="2000" dirty="0">
                <a:solidFill>
                  <a:schemeClr val="tx1"/>
                </a:solidFill>
                <a:latin typeface="微软雅黑" panose="020B0503020204020204" pitchFamily="34" charset="-122"/>
                <a:ea typeface="微软雅黑" panose="020B0503020204020204" pitchFamily="34" charset="-122"/>
              </a:rPr>
              <a:t>)360</a:t>
            </a:r>
            <a:r>
              <a:rPr lang="zh-CN" altLang="en-US" sz="2000" dirty="0">
                <a:solidFill>
                  <a:schemeClr val="tx1"/>
                </a:solidFill>
                <a:latin typeface="微软雅黑" panose="020B0503020204020204" pitchFamily="34" charset="-122"/>
                <a:ea typeface="微软雅黑" panose="020B0503020204020204" pitchFamily="34" charset="-122"/>
              </a:rPr>
              <a:t>度评价法</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6" name="AutoShape 34"/>
          <p:cNvSpPr/>
          <p:nvPr/>
        </p:nvSpPr>
        <p:spPr bwMode="auto">
          <a:xfrm>
            <a:off x="6181015" y="2660434"/>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p:nvPr/>
        </p:nvSpPr>
        <p:spPr bwMode="auto">
          <a:xfrm>
            <a:off x="5949840" y="3554562"/>
            <a:ext cx="2773857" cy="3117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六</a:t>
            </a: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职业测评法</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29" name="AutoShape 37"/>
          <p:cNvSpPr/>
          <p:nvPr/>
        </p:nvSpPr>
        <p:spPr bwMode="auto">
          <a:xfrm>
            <a:off x="5721932" y="3684067"/>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1305" dirty="0">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p:nvPr/>
        </p:nvSpPr>
        <p:spPr bwMode="auto">
          <a:xfrm>
            <a:off x="373103" y="3604058"/>
            <a:ext cx="2609060"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五</a:t>
            </a: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专家咨询法</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2" name="AutoShape 40"/>
          <p:cNvSpPr/>
          <p:nvPr/>
        </p:nvSpPr>
        <p:spPr bwMode="auto">
          <a:xfrm>
            <a:off x="3204724" y="3724392"/>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p:nvPr/>
        </p:nvSpPr>
        <p:spPr bwMode="auto">
          <a:xfrm>
            <a:off x="622896" y="2570218"/>
            <a:ext cx="2049334"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三</a:t>
            </a: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纵向剖析法</a:t>
            </a:r>
            <a:endParaRPr lang="es-ES" altLang="zh-CN" sz="20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5" name="AutoShape 43"/>
          <p:cNvSpPr/>
          <p:nvPr/>
        </p:nvSpPr>
        <p:spPr bwMode="auto">
          <a:xfrm>
            <a:off x="2793719" y="2695589"/>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p:nvPr/>
        </p:nvSpPr>
        <p:spPr bwMode="auto">
          <a:xfrm>
            <a:off x="1100073" y="1585360"/>
            <a:ext cx="2049334" cy="271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555"/>
              </a:spcBef>
            </a:pP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一</a:t>
            </a:r>
            <a:r>
              <a:rPr lang="en-US" altLang="zh-CN" sz="2000" dirty="0">
                <a:solidFill>
                  <a:schemeClr val="tx1"/>
                </a:solidFill>
                <a:latin typeface="微软雅黑" panose="020B0503020204020204" pitchFamily="34" charset="-122"/>
                <a:ea typeface="微软雅黑" panose="020B0503020204020204" pitchFamily="34" charset="-122"/>
              </a:rPr>
              <a:t>)</a:t>
            </a:r>
            <a:r>
              <a:rPr lang="zh-CN" altLang="en-US" sz="2000" dirty="0">
                <a:solidFill>
                  <a:schemeClr val="tx1"/>
                </a:solidFill>
                <a:latin typeface="微软雅黑" panose="020B0503020204020204" pitchFamily="34" charset="-122"/>
                <a:ea typeface="微软雅黑" panose="020B0503020204020204" pitchFamily="34" charset="-122"/>
              </a:rPr>
              <a:t>现实分析法</a:t>
            </a:r>
            <a:endParaRPr lang="es-ES" altLang="zh-CN" sz="2000" b="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838" name="AutoShape 46"/>
          <p:cNvSpPr/>
          <p:nvPr/>
        </p:nvSpPr>
        <p:spPr bwMode="auto">
          <a:xfrm>
            <a:off x="3207826" y="1663683"/>
            <a:ext cx="140620" cy="14062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pPr defTabSz="190500">
              <a:lnSpc>
                <a:spcPct val="120000"/>
              </a:lnSpc>
              <a:defRPr/>
            </a:pPr>
            <a:endParaRPr lang="es-ES" sz="865" dirty="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1" name="文本框 40"/>
          <p:cNvSpPr txBox="1"/>
          <p:nvPr/>
        </p:nvSpPr>
        <p:spPr>
          <a:xfrm>
            <a:off x="2723682" y="246101"/>
            <a:ext cx="32219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四、认识自我的方法</a:t>
            </a:r>
            <a:endParaRPr lang="zh-CN" altLang="en-US" sz="2400" b="1" dirty="0">
              <a:latin typeface="微软雅黑" panose="020B0503020204020204" pitchFamily="34" charset="-122"/>
              <a:ea typeface="微软雅黑" panose="020B0503020204020204" pitchFamily="34" charset="-122"/>
            </a:endParaRPr>
          </a:p>
        </p:txBody>
      </p:sp>
      <p:sp>
        <p:nvSpPr>
          <p:cNvPr id="42" name="等腰三角形 4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 presetClass="entr" presetSubtype="2" fill="hold" grpId="0" nodeType="afterEffect">
                                  <p:stCondLst>
                                    <p:cond delay="0"/>
                                  </p:stCondLst>
                                  <p:childTnLst>
                                    <p:set>
                                      <p:cBhvr>
                                        <p:cTn id="36" dur="1" fill="hold">
                                          <p:stCondLst>
                                            <p:cond delay="0"/>
                                          </p:stCondLst>
                                        </p:cTn>
                                        <p:tgtEl>
                                          <p:spTgt spid="33821"/>
                                        </p:tgtEl>
                                        <p:attrNameLst>
                                          <p:attrName>style.visibility</p:attrName>
                                        </p:attrNameLst>
                                      </p:cBhvr>
                                      <p:to>
                                        <p:strVal val="visible"/>
                                      </p:to>
                                    </p:set>
                                    <p:anim calcmode="lin" valueType="num">
                                      <p:cBhvr additive="base">
                                        <p:cTn id="37" dur="500" fill="hold"/>
                                        <p:tgtEl>
                                          <p:spTgt spid="33821"/>
                                        </p:tgtEl>
                                        <p:attrNameLst>
                                          <p:attrName>ppt_x</p:attrName>
                                        </p:attrNameLst>
                                      </p:cBhvr>
                                      <p:tavLst>
                                        <p:tav tm="0">
                                          <p:val>
                                            <p:strVal val="1+#ppt_w/2"/>
                                          </p:val>
                                        </p:tav>
                                        <p:tav tm="100000">
                                          <p:val>
                                            <p:strVal val="#ppt_x"/>
                                          </p:val>
                                        </p:tav>
                                      </p:tavLst>
                                    </p:anim>
                                    <p:anim calcmode="lin" valueType="num">
                                      <p:cBhvr additive="base">
                                        <p:cTn id="38" dur="500" fill="hold"/>
                                        <p:tgtEl>
                                          <p:spTgt spid="338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9" presetClass="entr" presetSubtype="0" fill="hold" nodeType="afterEffect">
                                  <p:stCondLst>
                                    <p:cond delay="100"/>
                                  </p:stCondLst>
                                  <p:childTnLst>
                                    <p:set>
                                      <p:cBhvr>
                                        <p:cTn id="41" dur="1" fill="hold">
                                          <p:stCondLst>
                                            <p:cond delay="0"/>
                                          </p:stCondLst>
                                        </p:cTn>
                                        <p:tgtEl>
                                          <p:spTgt spid="33823"/>
                                        </p:tgtEl>
                                        <p:attrNameLst>
                                          <p:attrName>style.visibility</p:attrName>
                                        </p:attrNameLst>
                                      </p:cBhvr>
                                      <p:to>
                                        <p:strVal val="visible"/>
                                      </p:to>
                                    </p:set>
                                    <p:animEffect transition="in" filter="dissolve">
                                      <p:cBhvr>
                                        <p:cTn id="42" dur="500"/>
                                        <p:tgtEl>
                                          <p:spTgt spid="33823"/>
                                        </p:tgtEl>
                                      </p:cBhvr>
                                    </p:animEffect>
                                  </p:childTnLst>
                                </p:cTn>
                              </p:par>
                            </p:childTnLst>
                          </p:cTn>
                        </p:par>
                        <p:par>
                          <p:cTn id="43" fill="hold">
                            <p:stCondLst>
                              <p:cond delay="5600"/>
                            </p:stCondLst>
                            <p:childTnLst>
                              <p:par>
                                <p:cTn id="44" presetID="2" presetClass="entr" presetSubtype="2" fill="hold" grpId="0" nodeType="afterEffect">
                                  <p:stCondLst>
                                    <p:cond delay="0"/>
                                  </p:stCondLst>
                                  <p:childTnLst>
                                    <p:set>
                                      <p:cBhvr>
                                        <p:cTn id="45" dur="1" fill="hold">
                                          <p:stCondLst>
                                            <p:cond delay="0"/>
                                          </p:stCondLst>
                                        </p:cTn>
                                        <p:tgtEl>
                                          <p:spTgt spid="33824"/>
                                        </p:tgtEl>
                                        <p:attrNameLst>
                                          <p:attrName>style.visibility</p:attrName>
                                        </p:attrNameLst>
                                      </p:cBhvr>
                                      <p:to>
                                        <p:strVal val="visible"/>
                                      </p:to>
                                    </p:set>
                                    <p:anim calcmode="lin" valueType="num">
                                      <p:cBhvr additive="base">
                                        <p:cTn id="46" dur="500" fill="hold"/>
                                        <p:tgtEl>
                                          <p:spTgt spid="33824"/>
                                        </p:tgtEl>
                                        <p:attrNameLst>
                                          <p:attrName>ppt_x</p:attrName>
                                        </p:attrNameLst>
                                      </p:cBhvr>
                                      <p:tavLst>
                                        <p:tav tm="0">
                                          <p:val>
                                            <p:strVal val="1+#ppt_w/2"/>
                                          </p:val>
                                        </p:tav>
                                        <p:tav tm="100000">
                                          <p:val>
                                            <p:strVal val="#ppt_x"/>
                                          </p:val>
                                        </p:tav>
                                      </p:tavLst>
                                    </p:anim>
                                    <p:anim calcmode="lin" valueType="num">
                                      <p:cBhvr additive="base">
                                        <p:cTn id="47" dur="500" fill="hold"/>
                                        <p:tgtEl>
                                          <p:spTgt spid="33824"/>
                                        </p:tgtEl>
                                        <p:attrNameLst>
                                          <p:attrName>ppt_y</p:attrName>
                                        </p:attrNameLst>
                                      </p:cBhvr>
                                      <p:tavLst>
                                        <p:tav tm="0">
                                          <p:val>
                                            <p:strVal val="#ppt_y"/>
                                          </p:val>
                                        </p:tav>
                                        <p:tav tm="100000">
                                          <p:val>
                                            <p:strVal val="#ppt_y"/>
                                          </p:val>
                                        </p:tav>
                                      </p:tavLst>
                                    </p:anim>
                                  </p:childTnLst>
                                </p:cTn>
                              </p:par>
                            </p:childTnLst>
                          </p:cTn>
                        </p:par>
                        <p:par>
                          <p:cTn id="48" fill="hold">
                            <p:stCondLst>
                              <p:cond delay="6100"/>
                            </p:stCondLst>
                            <p:childTnLst>
                              <p:par>
                                <p:cTn id="49" presetID="9" presetClass="entr" presetSubtype="0" fill="hold" nodeType="afterEffect">
                                  <p:stCondLst>
                                    <p:cond delay="100"/>
                                  </p:stCondLst>
                                  <p:childTnLst>
                                    <p:set>
                                      <p:cBhvr>
                                        <p:cTn id="50" dur="1" fill="hold">
                                          <p:stCondLst>
                                            <p:cond delay="0"/>
                                          </p:stCondLst>
                                        </p:cTn>
                                        <p:tgtEl>
                                          <p:spTgt spid="33826"/>
                                        </p:tgtEl>
                                        <p:attrNameLst>
                                          <p:attrName>style.visibility</p:attrName>
                                        </p:attrNameLst>
                                      </p:cBhvr>
                                      <p:to>
                                        <p:strVal val="visible"/>
                                      </p:to>
                                    </p:set>
                                    <p:animEffect transition="in" filter="dissolve">
                                      <p:cBhvr>
                                        <p:cTn id="51" dur="500"/>
                                        <p:tgtEl>
                                          <p:spTgt spid="33826"/>
                                        </p:tgtEl>
                                      </p:cBhvr>
                                    </p:animEffect>
                                  </p:childTnLst>
                                </p:cTn>
                              </p:par>
                            </p:childTnLst>
                          </p:cTn>
                        </p:par>
                        <p:par>
                          <p:cTn id="52" fill="hold">
                            <p:stCondLst>
                              <p:cond delay="6700"/>
                            </p:stCondLst>
                            <p:childTnLst>
                              <p:par>
                                <p:cTn id="53" presetID="2" presetClass="entr" presetSubtype="2" fill="hold" grpId="0" nodeType="afterEffect">
                                  <p:stCondLst>
                                    <p:cond delay="0"/>
                                  </p:stCondLst>
                                  <p:childTnLst>
                                    <p:set>
                                      <p:cBhvr>
                                        <p:cTn id="54" dur="1" fill="hold">
                                          <p:stCondLst>
                                            <p:cond delay="0"/>
                                          </p:stCondLst>
                                        </p:cTn>
                                        <p:tgtEl>
                                          <p:spTgt spid="33827"/>
                                        </p:tgtEl>
                                        <p:attrNameLst>
                                          <p:attrName>style.visibility</p:attrName>
                                        </p:attrNameLst>
                                      </p:cBhvr>
                                      <p:to>
                                        <p:strVal val="visible"/>
                                      </p:to>
                                    </p:set>
                                    <p:anim calcmode="lin" valueType="num">
                                      <p:cBhvr additive="base">
                                        <p:cTn id="55" dur="500" fill="hold"/>
                                        <p:tgtEl>
                                          <p:spTgt spid="33827"/>
                                        </p:tgtEl>
                                        <p:attrNameLst>
                                          <p:attrName>ppt_x</p:attrName>
                                        </p:attrNameLst>
                                      </p:cBhvr>
                                      <p:tavLst>
                                        <p:tav tm="0">
                                          <p:val>
                                            <p:strVal val="1+#ppt_w/2"/>
                                          </p:val>
                                        </p:tav>
                                        <p:tav tm="100000">
                                          <p:val>
                                            <p:strVal val="#ppt_x"/>
                                          </p:val>
                                        </p:tav>
                                      </p:tavLst>
                                    </p:anim>
                                    <p:anim calcmode="lin" valueType="num">
                                      <p:cBhvr additive="base">
                                        <p:cTn id="56" dur="500" fill="hold"/>
                                        <p:tgtEl>
                                          <p:spTgt spid="33827"/>
                                        </p:tgtEl>
                                        <p:attrNameLst>
                                          <p:attrName>ppt_y</p:attrName>
                                        </p:attrNameLst>
                                      </p:cBhvr>
                                      <p:tavLst>
                                        <p:tav tm="0">
                                          <p:val>
                                            <p:strVal val="#ppt_y"/>
                                          </p:val>
                                        </p:tav>
                                        <p:tav tm="100000">
                                          <p:val>
                                            <p:strVal val="#ppt_y"/>
                                          </p:val>
                                        </p:tav>
                                      </p:tavLst>
                                    </p:anim>
                                  </p:childTnLst>
                                </p:cTn>
                              </p:par>
                            </p:childTnLst>
                          </p:cTn>
                        </p:par>
                        <p:par>
                          <p:cTn id="57" fill="hold">
                            <p:stCondLst>
                              <p:cond delay="7200"/>
                            </p:stCondLst>
                            <p:childTnLst>
                              <p:par>
                                <p:cTn id="58" presetID="9" presetClass="entr" presetSubtype="0" fill="hold" nodeType="afterEffect">
                                  <p:stCondLst>
                                    <p:cond delay="100"/>
                                  </p:stCondLst>
                                  <p:childTnLst>
                                    <p:set>
                                      <p:cBhvr>
                                        <p:cTn id="59" dur="1" fill="hold">
                                          <p:stCondLst>
                                            <p:cond delay="0"/>
                                          </p:stCondLst>
                                        </p:cTn>
                                        <p:tgtEl>
                                          <p:spTgt spid="33829"/>
                                        </p:tgtEl>
                                        <p:attrNameLst>
                                          <p:attrName>style.visibility</p:attrName>
                                        </p:attrNameLst>
                                      </p:cBhvr>
                                      <p:to>
                                        <p:strVal val="visible"/>
                                      </p:to>
                                    </p:set>
                                    <p:animEffect transition="in" filter="dissolve">
                                      <p:cBhvr>
                                        <p:cTn id="60" dur="500"/>
                                        <p:tgtEl>
                                          <p:spTgt spid="33829"/>
                                        </p:tgtEl>
                                      </p:cBhvr>
                                    </p:animEffect>
                                  </p:childTnLst>
                                </p:cTn>
                              </p:par>
                            </p:childTnLst>
                          </p:cTn>
                        </p:par>
                        <p:par>
                          <p:cTn id="61" fill="hold">
                            <p:stCondLst>
                              <p:cond delay="7800"/>
                            </p:stCondLst>
                            <p:childTnLst>
                              <p:par>
                                <p:cTn id="62" presetID="2" presetClass="entr" presetSubtype="8" fill="hold" grpId="0" nodeType="afterEffect">
                                  <p:stCondLst>
                                    <p:cond delay="0"/>
                                  </p:stCondLst>
                                  <p:childTnLst>
                                    <p:set>
                                      <p:cBhvr>
                                        <p:cTn id="63" dur="1" fill="hold">
                                          <p:stCondLst>
                                            <p:cond delay="0"/>
                                          </p:stCondLst>
                                        </p:cTn>
                                        <p:tgtEl>
                                          <p:spTgt spid="33830"/>
                                        </p:tgtEl>
                                        <p:attrNameLst>
                                          <p:attrName>style.visibility</p:attrName>
                                        </p:attrNameLst>
                                      </p:cBhvr>
                                      <p:to>
                                        <p:strVal val="visible"/>
                                      </p:to>
                                    </p:set>
                                    <p:anim calcmode="lin" valueType="num">
                                      <p:cBhvr additive="base">
                                        <p:cTn id="64" dur="500" fill="hold"/>
                                        <p:tgtEl>
                                          <p:spTgt spid="33830"/>
                                        </p:tgtEl>
                                        <p:attrNameLst>
                                          <p:attrName>ppt_x</p:attrName>
                                        </p:attrNameLst>
                                      </p:cBhvr>
                                      <p:tavLst>
                                        <p:tav tm="0">
                                          <p:val>
                                            <p:strVal val="0-#ppt_w/2"/>
                                          </p:val>
                                        </p:tav>
                                        <p:tav tm="100000">
                                          <p:val>
                                            <p:strVal val="#ppt_x"/>
                                          </p:val>
                                        </p:tav>
                                      </p:tavLst>
                                    </p:anim>
                                    <p:anim calcmode="lin" valueType="num">
                                      <p:cBhvr additive="base">
                                        <p:cTn id="65" dur="500" fill="hold"/>
                                        <p:tgtEl>
                                          <p:spTgt spid="33830"/>
                                        </p:tgtEl>
                                        <p:attrNameLst>
                                          <p:attrName>ppt_y</p:attrName>
                                        </p:attrNameLst>
                                      </p:cBhvr>
                                      <p:tavLst>
                                        <p:tav tm="0">
                                          <p:val>
                                            <p:strVal val="#ppt_y"/>
                                          </p:val>
                                        </p:tav>
                                        <p:tav tm="100000">
                                          <p:val>
                                            <p:strVal val="#ppt_y"/>
                                          </p:val>
                                        </p:tav>
                                      </p:tavLst>
                                    </p:anim>
                                  </p:childTnLst>
                                </p:cTn>
                              </p:par>
                            </p:childTnLst>
                          </p:cTn>
                        </p:par>
                        <p:par>
                          <p:cTn id="66" fill="hold">
                            <p:stCondLst>
                              <p:cond delay="8300"/>
                            </p:stCondLst>
                            <p:childTnLst>
                              <p:par>
                                <p:cTn id="67" presetID="9" presetClass="entr" presetSubtype="0" fill="hold" nodeType="afterEffect">
                                  <p:stCondLst>
                                    <p:cond delay="100"/>
                                  </p:stCondLst>
                                  <p:childTnLst>
                                    <p:set>
                                      <p:cBhvr>
                                        <p:cTn id="68" dur="1" fill="hold">
                                          <p:stCondLst>
                                            <p:cond delay="0"/>
                                          </p:stCondLst>
                                        </p:cTn>
                                        <p:tgtEl>
                                          <p:spTgt spid="33832"/>
                                        </p:tgtEl>
                                        <p:attrNameLst>
                                          <p:attrName>style.visibility</p:attrName>
                                        </p:attrNameLst>
                                      </p:cBhvr>
                                      <p:to>
                                        <p:strVal val="visible"/>
                                      </p:to>
                                    </p:set>
                                    <p:animEffect transition="in" filter="dissolve">
                                      <p:cBhvr>
                                        <p:cTn id="69" dur="500"/>
                                        <p:tgtEl>
                                          <p:spTgt spid="33832"/>
                                        </p:tgtEl>
                                      </p:cBhvr>
                                    </p:animEffect>
                                  </p:childTnLst>
                                </p:cTn>
                              </p:par>
                            </p:childTnLst>
                          </p:cTn>
                        </p:par>
                        <p:par>
                          <p:cTn id="70" fill="hold">
                            <p:stCondLst>
                              <p:cond delay="8900"/>
                            </p:stCondLst>
                            <p:childTnLst>
                              <p:par>
                                <p:cTn id="71" presetID="2" presetClass="entr" presetSubtype="8" fill="hold" grpId="0" nodeType="afterEffect">
                                  <p:stCondLst>
                                    <p:cond delay="0"/>
                                  </p:stCondLst>
                                  <p:childTnLst>
                                    <p:set>
                                      <p:cBhvr>
                                        <p:cTn id="72" dur="1" fill="hold">
                                          <p:stCondLst>
                                            <p:cond delay="0"/>
                                          </p:stCondLst>
                                        </p:cTn>
                                        <p:tgtEl>
                                          <p:spTgt spid="33833"/>
                                        </p:tgtEl>
                                        <p:attrNameLst>
                                          <p:attrName>style.visibility</p:attrName>
                                        </p:attrNameLst>
                                      </p:cBhvr>
                                      <p:to>
                                        <p:strVal val="visible"/>
                                      </p:to>
                                    </p:set>
                                    <p:anim calcmode="lin" valueType="num">
                                      <p:cBhvr additive="base">
                                        <p:cTn id="73" dur="500" fill="hold"/>
                                        <p:tgtEl>
                                          <p:spTgt spid="33833"/>
                                        </p:tgtEl>
                                        <p:attrNameLst>
                                          <p:attrName>ppt_x</p:attrName>
                                        </p:attrNameLst>
                                      </p:cBhvr>
                                      <p:tavLst>
                                        <p:tav tm="0">
                                          <p:val>
                                            <p:strVal val="0-#ppt_w/2"/>
                                          </p:val>
                                        </p:tav>
                                        <p:tav tm="100000">
                                          <p:val>
                                            <p:strVal val="#ppt_x"/>
                                          </p:val>
                                        </p:tav>
                                      </p:tavLst>
                                    </p:anim>
                                    <p:anim calcmode="lin" valueType="num">
                                      <p:cBhvr additive="base">
                                        <p:cTn id="74" dur="500" fill="hold"/>
                                        <p:tgtEl>
                                          <p:spTgt spid="33833"/>
                                        </p:tgtEl>
                                        <p:attrNameLst>
                                          <p:attrName>ppt_y</p:attrName>
                                        </p:attrNameLst>
                                      </p:cBhvr>
                                      <p:tavLst>
                                        <p:tav tm="0">
                                          <p:val>
                                            <p:strVal val="#ppt_y"/>
                                          </p:val>
                                        </p:tav>
                                        <p:tav tm="100000">
                                          <p:val>
                                            <p:strVal val="#ppt_y"/>
                                          </p:val>
                                        </p:tav>
                                      </p:tavLst>
                                    </p:anim>
                                  </p:childTnLst>
                                </p:cTn>
                              </p:par>
                            </p:childTnLst>
                          </p:cTn>
                        </p:par>
                        <p:par>
                          <p:cTn id="75" fill="hold">
                            <p:stCondLst>
                              <p:cond delay="9400"/>
                            </p:stCondLst>
                            <p:childTnLst>
                              <p:par>
                                <p:cTn id="76" presetID="9" presetClass="entr" presetSubtype="0" fill="hold" nodeType="afterEffect">
                                  <p:stCondLst>
                                    <p:cond delay="100"/>
                                  </p:stCondLst>
                                  <p:childTnLst>
                                    <p:set>
                                      <p:cBhvr>
                                        <p:cTn id="77" dur="1" fill="hold">
                                          <p:stCondLst>
                                            <p:cond delay="0"/>
                                          </p:stCondLst>
                                        </p:cTn>
                                        <p:tgtEl>
                                          <p:spTgt spid="33835"/>
                                        </p:tgtEl>
                                        <p:attrNameLst>
                                          <p:attrName>style.visibility</p:attrName>
                                        </p:attrNameLst>
                                      </p:cBhvr>
                                      <p:to>
                                        <p:strVal val="visible"/>
                                      </p:to>
                                    </p:set>
                                    <p:animEffect transition="in" filter="dissolve">
                                      <p:cBhvr>
                                        <p:cTn id="78" dur="500"/>
                                        <p:tgtEl>
                                          <p:spTgt spid="33835"/>
                                        </p:tgtEl>
                                      </p:cBhvr>
                                    </p:animEffect>
                                  </p:childTnLst>
                                </p:cTn>
                              </p:par>
                            </p:childTnLst>
                          </p:cTn>
                        </p:par>
                        <p:par>
                          <p:cTn id="79" fill="hold">
                            <p:stCondLst>
                              <p:cond delay="10000"/>
                            </p:stCondLst>
                            <p:childTnLst>
                              <p:par>
                                <p:cTn id="80" presetID="2" presetClass="entr" presetSubtype="8" fill="hold" grpId="0" nodeType="afterEffect">
                                  <p:stCondLst>
                                    <p:cond delay="0"/>
                                  </p:stCondLst>
                                  <p:childTnLst>
                                    <p:set>
                                      <p:cBhvr>
                                        <p:cTn id="81" dur="1" fill="hold">
                                          <p:stCondLst>
                                            <p:cond delay="0"/>
                                          </p:stCondLst>
                                        </p:cTn>
                                        <p:tgtEl>
                                          <p:spTgt spid="33836"/>
                                        </p:tgtEl>
                                        <p:attrNameLst>
                                          <p:attrName>style.visibility</p:attrName>
                                        </p:attrNameLst>
                                      </p:cBhvr>
                                      <p:to>
                                        <p:strVal val="visible"/>
                                      </p:to>
                                    </p:set>
                                    <p:anim calcmode="lin" valueType="num">
                                      <p:cBhvr additive="base">
                                        <p:cTn id="82" dur="500" fill="hold"/>
                                        <p:tgtEl>
                                          <p:spTgt spid="33836"/>
                                        </p:tgtEl>
                                        <p:attrNameLst>
                                          <p:attrName>ppt_x</p:attrName>
                                        </p:attrNameLst>
                                      </p:cBhvr>
                                      <p:tavLst>
                                        <p:tav tm="0">
                                          <p:val>
                                            <p:strVal val="0-#ppt_w/2"/>
                                          </p:val>
                                        </p:tav>
                                        <p:tav tm="100000">
                                          <p:val>
                                            <p:strVal val="#ppt_x"/>
                                          </p:val>
                                        </p:tav>
                                      </p:tavLst>
                                    </p:anim>
                                    <p:anim calcmode="lin" valueType="num">
                                      <p:cBhvr additive="base">
                                        <p:cTn id="83" dur="500" fill="hold"/>
                                        <p:tgtEl>
                                          <p:spTgt spid="33836"/>
                                        </p:tgtEl>
                                        <p:attrNameLst>
                                          <p:attrName>ppt_y</p:attrName>
                                        </p:attrNameLst>
                                      </p:cBhvr>
                                      <p:tavLst>
                                        <p:tav tm="0">
                                          <p:val>
                                            <p:strVal val="#ppt_y"/>
                                          </p:val>
                                        </p:tav>
                                        <p:tav tm="100000">
                                          <p:val>
                                            <p:strVal val="#ppt_y"/>
                                          </p:val>
                                        </p:tav>
                                      </p:tavLst>
                                    </p:anim>
                                  </p:childTnLst>
                                </p:cTn>
                              </p:par>
                            </p:childTnLst>
                          </p:cTn>
                        </p:par>
                        <p:par>
                          <p:cTn id="84" fill="hold">
                            <p:stCondLst>
                              <p:cond delay="10500"/>
                            </p:stCondLst>
                            <p:childTnLst>
                              <p:par>
                                <p:cTn id="85" presetID="9" presetClass="entr" presetSubtype="0" fill="hold" nodeType="afterEffect">
                                  <p:stCondLst>
                                    <p:cond delay="100"/>
                                  </p:stCondLst>
                                  <p:childTnLst>
                                    <p:set>
                                      <p:cBhvr>
                                        <p:cTn id="86" dur="1" fill="hold">
                                          <p:stCondLst>
                                            <p:cond delay="0"/>
                                          </p:stCondLst>
                                        </p:cTn>
                                        <p:tgtEl>
                                          <p:spTgt spid="33838"/>
                                        </p:tgtEl>
                                        <p:attrNameLst>
                                          <p:attrName>style.visibility</p:attrName>
                                        </p:attrNameLst>
                                      </p:cBhvr>
                                      <p:to>
                                        <p:strVal val="visible"/>
                                      </p:to>
                                    </p:set>
                                    <p:animEffect transition="in" filter="dissolve">
                                      <p:cBhvr>
                                        <p:cTn id="8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4" grpId="0" autoUpdateAnimBg="0"/>
      <p:bldP spid="33827" grpId="0" autoUpdateAnimBg="0"/>
      <p:bldP spid="33830" grpId="0" autoUpdateAnimBg="0"/>
      <p:bldP spid="33833" grpId="0" autoUpdateAnimBg="0"/>
      <p:bldP spid="3383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251125" y="1028222"/>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251125" y="1744404"/>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251125" y="2460587"/>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4"/>
          <p:cNvSpPr>
            <a:spLocks noChangeAspect="1"/>
          </p:cNvSpPr>
          <p:nvPr>
            <p:custDataLst>
              <p:tags r:id="rId4"/>
            </p:custDataLst>
          </p:nvPr>
        </p:nvSpPr>
        <p:spPr>
          <a:xfrm>
            <a:off x="4251125" y="3176769"/>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5"/>
            </p:custDataLst>
          </p:nvPr>
        </p:nvSpPr>
        <p:spPr>
          <a:xfrm>
            <a:off x="4932834" y="1145782"/>
            <a:ext cx="2999116" cy="276999"/>
          </a:xfrm>
          <a:prstGeom prst="rect">
            <a:avLst/>
          </a:prstGeom>
        </p:spPr>
        <p:txBody>
          <a:bodyPr wrap="square" lIns="0" tIns="0" rIns="0" bIns="0" anchor="ctr">
            <a:spAutoFit/>
          </a:bodyPr>
          <a:lstStyle/>
          <a:p>
            <a:r>
              <a:rPr lang="zh-CN" altLang="en-US" b="1" dirty="0">
                <a:latin typeface="微软雅黑" panose="020B0503020204020204" pitchFamily="34" charset="-122"/>
                <a:ea typeface="微软雅黑" panose="020B0503020204020204" pitchFamily="34" charset="-122"/>
              </a:rPr>
              <a:t>如何进行自我探索</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6"/>
            </p:custDataLst>
          </p:nvPr>
        </p:nvSpPr>
        <p:spPr>
          <a:xfrm>
            <a:off x="4932834" y="1861965"/>
            <a:ext cx="3647188"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气质、性格与职业</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7"/>
            </p:custDataLst>
          </p:nvPr>
        </p:nvSpPr>
        <p:spPr>
          <a:xfrm>
            <a:off x="4953662" y="2572544"/>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兴趣与职业</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MH_Text_4"/>
          <p:cNvSpPr/>
          <p:nvPr>
            <p:custDataLst>
              <p:tags r:id="rId8"/>
            </p:custDataLst>
          </p:nvPr>
        </p:nvSpPr>
        <p:spPr>
          <a:xfrm>
            <a:off x="4932835" y="3294330"/>
            <a:ext cx="371919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能力与职业</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9"/>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0"/>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3" name="MH_Other_3"/>
          <p:cNvSpPr>
            <a:spLocks noChangeAspect="1"/>
          </p:cNvSpPr>
          <p:nvPr>
            <p:custDataLst>
              <p:tags r:id="rId11"/>
            </p:custDataLst>
          </p:nvPr>
        </p:nvSpPr>
        <p:spPr>
          <a:xfrm>
            <a:off x="4251123" y="3823136"/>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5</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Text_3"/>
          <p:cNvSpPr/>
          <p:nvPr>
            <p:custDataLst>
              <p:tags r:id="rId12"/>
            </p:custDataLst>
          </p:nvPr>
        </p:nvSpPr>
        <p:spPr>
          <a:xfrm>
            <a:off x="4932834" y="3940696"/>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价值观与职业</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0-#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0-#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25" grpId="0"/>
      <p:bldP spid="26" grpId="0"/>
      <p:bldP spid="13"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85591" y="888314"/>
            <a:ext cx="8511108" cy="155811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一</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现实分析法</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现实分析法要求准确地把握自我，对自己的人生态度、兴趣和理想有充分的认识，既要认识自己的外在形象，如外貌、衣着、举止、风度、谈吐等，又要认识自己的内在素质，如学识、心理、道德、能力等。</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404338" y="2815765"/>
            <a:ext cx="8360010" cy="1558119"/>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二</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内省法</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古人云：“吾日三省吾身。”反省自己对认识、把握自己是很有好处的。内省法主要通过回答“我是谁”来反省、分析自己，反省时既要看到自己的优点和长处，又要看到自己的缺点和不足。</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723682" y="246101"/>
            <a:ext cx="32219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四、认识自我的方法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85591" y="888314"/>
            <a:ext cx="8511108" cy="1927451"/>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 (</a:t>
            </a:r>
            <a:r>
              <a:rPr lang="zh-CN" altLang="en-US" b="1" dirty="0">
                <a:solidFill>
                  <a:schemeClr val="accent1"/>
                </a:solidFill>
                <a:latin typeface="微软雅黑" panose="020B0503020204020204" pitchFamily="34" charset="-122"/>
                <a:ea typeface="微软雅黑" panose="020B0503020204020204" pitchFamily="34" charset="-122"/>
              </a:rPr>
              <a:t>三</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纵向剖析法</a:t>
            </a:r>
            <a:endParaRPr lang="en-US" altLang="zh-CN" b="1"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人是不断变化、发展的。“今天的我”是以“昨天的我”为基础的，同时是“明天的我”的基础，它们相互联系而又不尽相同，但继承和发展是主要趋势，这种关系体现在知识、经验、兴趣、爱好、能力和愿望等各个方面。因此，人们可以对自己进行前后比较，深刻地了解自我、认识自我，从而对自己做出客观的评价。</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404338" y="2815765"/>
            <a:ext cx="8360010" cy="1927451"/>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四</a:t>
            </a:r>
            <a:r>
              <a:rPr lang="en-US" altLang="zh-CN" b="1" dirty="0">
                <a:solidFill>
                  <a:schemeClr val="accent2"/>
                </a:solidFill>
                <a:latin typeface="微软雅黑" panose="020B0503020204020204" pitchFamily="34" charset="-122"/>
                <a:ea typeface="微软雅黑" panose="020B0503020204020204" pitchFamily="34" charset="-122"/>
              </a:rPr>
              <a:t>)360</a:t>
            </a:r>
            <a:r>
              <a:rPr lang="zh-CN" altLang="en-US" b="1" dirty="0">
                <a:solidFill>
                  <a:schemeClr val="accent2"/>
                </a:solidFill>
                <a:latin typeface="微软雅黑" panose="020B0503020204020204" pitchFamily="34" charset="-122"/>
                <a:ea typeface="微软雅黑" panose="020B0503020204020204" pitchFamily="34" charset="-122"/>
              </a:rPr>
              <a:t>度评价法</a:t>
            </a:r>
            <a:endParaRPr lang="en-US" altLang="zh-CN" b="1" dirty="0">
              <a:latin typeface="微软雅黑" panose="020B0503020204020204" pitchFamily="34" charset="-122"/>
              <a:ea typeface="微软雅黑" panose="020B0503020204020204" pitchFamily="34" charset="-122"/>
            </a:endParaRPr>
          </a:p>
          <a:p>
            <a:pPr>
              <a:lnSpc>
                <a:spcPct val="150000"/>
              </a:lnSpc>
            </a:pPr>
            <a:r>
              <a:rPr lang="en-US" altLang="zh-CN" sz="1600" dirty="0">
                <a:latin typeface="楷体" panose="02010609060101010101" pitchFamily="2" charset="-122"/>
              </a:rPr>
              <a:t>360</a:t>
            </a:r>
            <a:r>
              <a:rPr lang="zh-CN" altLang="en-US" sz="1600" dirty="0">
                <a:latin typeface="楷体" panose="02010609060101010101" pitchFamily="2" charset="-122"/>
              </a:rPr>
              <a:t>度评价法原是绩效考核方法之一，针对大学生职业生涯的自我认知目标，</a:t>
            </a:r>
            <a:r>
              <a:rPr lang="en-US" altLang="zh-CN" sz="1600" dirty="0">
                <a:latin typeface="楷体" panose="02010609060101010101" pitchFamily="2" charset="-122"/>
              </a:rPr>
              <a:t>360</a:t>
            </a:r>
            <a:r>
              <a:rPr lang="zh-CN" altLang="en-US" sz="1600" dirty="0">
                <a:latin typeface="楷体" panose="02010609060101010101" pitchFamily="2" charset="-122"/>
              </a:rPr>
              <a:t>度评价法被改良为通过收集家人、朋友、同学、同事、老师等大学生常见社会关系人员的他评信息，获得多层面人员对自己外表、态度、个性、能力、素质等方面的反馈，从而为客观、全面地认识、了解自我做参考。</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723682" y="246101"/>
            <a:ext cx="32219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四、认识自我的方法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04338" y="982706"/>
            <a:ext cx="8511108" cy="1558119"/>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五</a:t>
            </a:r>
            <a:r>
              <a:rPr lang="en-US" altLang="zh-CN" b="1" dirty="0">
                <a:solidFill>
                  <a:schemeClr val="accent1"/>
                </a:solidFill>
                <a:latin typeface="微软雅黑" panose="020B0503020204020204" pitchFamily="34" charset="-122"/>
                <a:ea typeface="微软雅黑" panose="020B0503020204020204" pitchFamily="34" charset="-122"/>
              </a:rPr>
              <a:t>)</a:t>
            </a:r>
            <a:r>
              <a:rPr lang="zh-CN" altLang="en-US" b="1" dirty="0">
                <a:solidFill>
                  <a:schemeClr val="accent1"/>
                </a:solidFill>
                <a:latin typeface="微软雅黑" panose="020B0503020204020204" pitchFamily="34" charset="-122"/>
                <a:ea typeface="微软雅黑" panose="020B0503020204020204" pitchFamily="34" charset="-122"/>
              </a:rPr>
              <a:t>专家咨询法</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用专家咨询法认识自我主要是指个体通过与专家交谈，探讨自己的人生经历、专业、学历、兴趣、价值取向、能力、个人的内外资源等，借助专家的力量来清晰地认识自我、准确地定位，从而找到自己的职业发展方向。</a:t>
            </a:r>
            <a:endParaRPr lang="zh-CN" altLang="en-US" sz="1400" dirty="0">
              <a:latin typeface="楷体" panose="02010609060101010101" pitchFamily="2" charset="-122"/>
              <a:ea typeface="楷体" panose="02010609060101010101" pitchFamily="2" charset="-122"/>
            </a:endParaRPr>
          </a:p>
        </p:txBody>
      </p:sp>
      <p:sp>
        <p:nvSpPr>
          <p:cNvPr id="8" name="文本框 7"/>
          <p:cNvSpPr txBox="1"/>
          <p:nvPr/>
        </p:nvSpPr>
        <p:spPr>
          <a:xfrm>
            <a:off x="404338" y="2815765"/>
            <a:ext cx="8360010" cy="1558119"/>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六</a:t>
            </a:r>
            <a:r>
              <a:rPr lang="en-US" altLang="zh-CN" b="1" dirty="0">
                <a:solidFill>
                  <a:schemeClr val="accent2"/>
                </a:solidFill>
                <a:latin typeface="微软雅黑" panose="020B0503020204020204" pitchFamily="34" charset="-122"/>
                <a:ea typeface="微软雅黑" panose="020B0503020204020204" pitchFamily="34" charset="-122"/>
              </a:rPr>
              <a:t>)</a:t>
            </a:r>
            <a:r>
              <a:rPr lang="zh-CN" altLang="en-US" b="1" dirty="0">
                <a:solidFill>
                  <a:schemeClr val="accent2"/>
                </a:solidFill>
                <a:latin typeface="微软雅黑" panose="020B0503020204020204" pitchFamily="34" charset="-122"/>
                <a:ea typeface="微软雅黑" panose="020B0503020204020204" pitchFamily="34" charset="-122"/>
              </a:rPr>
              <a:t>职业测评法</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职业测评是心理测验的一个分支，在学术上被广泛认可的心理测验的定义是“行为样组的客观的、标准的测量”。科学的心理测验是客观化、标准化的问卷，它的科学性、客观性、可比较的功能是其他自我认识的方法不具有的，因此得到了职业指导机构的广泛推行和使用。</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723682" y="246101"/>
            <a:ext cx="3221981"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四、认识自我的方法</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49877" cy="414020"/>
          </a:xfrm>
          <a:prstGeom prst="rect">
            <a:avLst/>
          </a:prstGeom>
          <a:noFill/>
        </p:spPr>
        <p:txBody>
          <a:bodyPr wrap="square" rtlCol="0">
            <a:spAutoFit/>
          </a:bodyPr>
          <a:p>
            <a:r>
              <a:rPr lang="zh-CN" altLang="en-US" sz="2100" b="1">
                <a:hlinkClick r:id="rId2" action="ppaction://hlinkfile"/>
              </a:rPr>
              <a:t>大学生职业生涯规划探析</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7"/>
            <a:ext cx="2664019"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气质、性格与职业</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12906" y="1675862"/>
            <a:ext cx="7710841" cy="1881284"/>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 气质</a:t>
            </a:r>
            <a:r>
              <a:rPr lang="en-US" altLang="zh-CN" sz="1600" dirty="0">
                <a:latin typeface="楷体" panose="02010609060101010101" pitchFamily="2" charset="-122"/>
              </a:rPr>
              <a:t>(temperament)</a:t>
            </a:r>
            <a:r>
              <a:rPr lang="zh-CN" altLang="en-US" sz="1600" dirty="0">
                <a:latin typeface="楷体" panose="02010609060101010101" pitchFamily="2" charset="-122"/>
              </a:rPr>
              <a:t>是表现在心理活动的强度、速度、灵活性与指向性等方面的一种稳定的心理特征。例如，人们常说的“冲动”“文静”“敏感”“急性子”“有耐性”等都是描述气质的特征。人的气质差异是先天形成的，受神经系统活动过程的特性所制约。例如，孩子刚出生时最先表现出来的差异就是气质差异，有的孩子好动爱哭，有的孩子安静平和。</a:t>
            </a:r>
            <a:endParaRPr lang="en-US" altLang="zh-CN" sz="1600" dirty="0">
              <a:latin typeface="楷体" panose="02010609060101010101" pitchFamily="2" charset="-122"/>
              <a:ea typeface="楷体" panose="02010609060101010101" pitchFamily="2" charset="-122"/>
            </a:endParaRPr>
          </a:p>
        </p:txBody>
      </p:sp>
      <p:sp>
        <p:nvSpPr>
          <p:cNvPr id="10" name="文本框 9"/>
          <p:cNvSpPr txBox="1"/>
          <p:nvPr/>
        </p:nvSpPr>
        <p:spPr>
          <a:xfrm>
            <a:off x="3582684" y="278863"/>
            <a:ext cx="147616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一、气质</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3" name="任意多边形: 形状 12"/>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14" name="文本框 13"/>
          <p:cNvSpPr txBox="1"/>
          <p:nvPr/>
        </p:nvSpPr>
        <p:spPr>
          <a:xfrm>
            <a:off x="1012906" y="1256080"/>
            <a:ext cx="4681024"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气质的含义</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63"/>
          <p:cNvSpPr/>
          <p:nvPr/>
        </p:nvSpPr>
        <p:spPr>
          <a:xfrm>
            <a:off x="3342450" y="1827376"/>
            <a:ext cx="1222809" cy="1205408"/>
          </a:xfrm>
          <a:custGeom>
            <a:avLst/>
            <a:gdLst>
              <a:gd name="connsiteX0" fmla="*/ 615064 w 1870190"/>
              <a:gd name="connsiteY0" fmla="*/ 0 h 1843677"/>
              <a:gd name="connsiteX1" fmla="*/ 1049979 w 1870190"/>
              <a:gd name="connsiteY1" fmla="*/ 180148 h 1843677"/>
              <a:gd name="connsiteX2" fmla="*/ 1870190 w 1870190"/>
              <a:gd name="connsiteY2" fmla="*/ 1000359 h 1843677"/>
              <a:gd name="connsiteX3" fmla="*/ 1828048 w 1870190"/>
              <a:gd name="connsiteY3" fmla="*/ 1002487 h 1843677"/>
              <a:gd name="connsiteX4" fmla="*/ 986041 w 1870190"/>
              <a:gd name="connsiteY4" fmla="*/ 1763755 h 1843677"/>
              <a:gd name="connsiteX5" fmla="*/ 973843 w 1870190"/>
              <a:gd name="connsiteY5" fmla="*/ 1843677 h 1843677"/>
              <a:gd name="connsiteX6" fmla="*/ 180147 w 1870190"/>
              <a:gd name="connsiteY6" fmla="*/ 1049981 h 1843677"/>
              <a:gd name="connsiteX7" fmla="*/ 180147 w 1870190"/>
              <a:gd name="connsiteY7" fmla="*/ 180148 h 1843677"/>
              <a:gd name="connsiteX8" fmla="*/ 615064 w 1870190"/>
              <a:gd name="connsiteY8" fmla="*/ 0 h 184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0190" h="1843677">
                <a:moveTo>
                  <a:pt x="615064" y="0"/>
                </a:moveTo>
                <a:cubicBezTo>
                  <a:pt x="772472" y="1"/>
                  <a:pt x="929881" y="60049"/>
                  <a:pt x="1049979" y="180148"/>
                </a:cubicBezTo>
                <a:lnTo>
                  <a:pt x="1870190" y="1000359"/>
                </a:lnTo>
                <a:lnTo>
                  <a:pt x="1828048" y="1002487"/>
                </a:lnTo>
                <a:cubicBezTo>
                  <a:pt x="1408674" y="1045077"/>
                  <a:pt x="1069131" y="1357708"/>
                  <a:pt x="986041" y="1763755"/>
                </a:cubicBezTo>
                <a:lnTo>
                  <a:pt x="973843" y="1843677"/>
                </a:lnTo>
                <a:lnTo>
                  <a:pt x="180147" y="1049981"/>
                </a:lnTo>
                <a:cubicBezTo>
                  <a:pt x="-60050" y="809784"/>
                  <a:pt x="-60050" y="420345"/>
                  <a:pt x="180147" y="180148"/>
                </a:cubicBezTo>
                <a:cubicBezTo>
                  <a:pt x="300246" y="60049"/>
                  <a:pt x="457654" y="1"/>
                  <a:pt x="615064" y="0"/>
                </a:cubicBez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1" name="任意多边形 64"/>
          <p:cNvSpPr/>
          <p:nvPr/>
        </p:nvSpPr>
        <p:spPr>
          <a:xfrm>
            <a:off x="4677650" y="1840763"/>
            <a:ext cx="1212590" cy="1231370"/>
          </a:xfrm>
          <a:custGeom>
            <a:avLst/>
            <a:gdLst>
              <a:gd name="connsiteX0" fmla="*/ 1239496 w 1854559"/>
              <a:gd name="connsiteY0" fmla="*/ 0 h 1883386"/>
              <a:gd name="connsiteX1" fmla="*/ 1674412 w 1854559"/>
              <a:gd name="connsiteY1" fmla="*/ 180147 h 1883386"/>
              <a:gd name="connsiteX2" fmla="*/ 1674413 w 1854559"/>
              <a:gd name="connsiteY2" fmla="*/ 1049980 h 1883386"/>
              <a:gd name="connsiteX3" fmla="*/ 841007 w 1854559"/>
              <a:gd name="connsiteY3" fmla="*/ 1883386 h 1883386"/>
              <a:gd name="connsiteX4" fmla="*/ 838743 w 1854559"/>
              <a:gd name="connsiteY4" fmla="*/ 1838559 h 1883386"/>
              <a:gd name="connsiteX5" fmla="*/ 77475 w 1854559"/>
              <a:gd name="connsiteY5" fmla="*/ 996552 h 1883386"/>
              <a:gd name="connsiteX6" fmla="*/ 0 w 1854559"/>
              <a:gd name="connsiteY6" fmla="*/ 984728 h 1883386"/>
              <a:gd name="connsiteX7" fmla="*/ 804580 w 1854559"/>
              <a:gd name="connsiteY7" fmla="*/ 180147 h 1883386"/>
              <a:gd name="connsiteX8" fmla="*/ 1239496 w 1854559"/>
              <a:gd name="connsiteY8" fmla="*/ 0 h 188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4559" h="1883386">
                <a:moveTo>
                  <a:pt x="1239496" y="0"/>
                </a:moveTo>
                <a:cubicBezTo>
                  <a:pt x="1396905" y="0"/>
                  <a:pt x="1554314" y="60049"/>
                  <a:pt x="1674412" y="180147"/>
                </a:cubicBezTo>
                <a:cubicBezTo>
                  <a:pt x="1914609" y="420344"/>
                  <a:pt x="1914609" y="809783"/>
                  <a:pt x="1674413" y="1049980"/>
                </a:cubicBezTo>
                <a:lnTo>
                  <a:pt x="841007" y="1883386"/>
                </a:lnTo>
                <a:lnTo>
                  <a:pt x="838743" y="1838559"/>
                </a:lnTo>
                <a:cubicBezTo>
                  <a:pt x="796153" y="1419185"/>
                  <a:pt x="483523" y="1079642"/>
                  <a:pt x="77475" y="996552"/>
                </a:cubicBezTo>
                <a:lnTo>
                  <a:pt x="0" y="984728"/>
                </a:lnTo>
                <a:lnTo>
                  <a:pt x="804580" y="180147"/>
                </a:lnTo>
                <a:cubicBezTo>
                  <a:pt x="924679" y="60049"/>
                  <a:pt x="1082088" y="0"/>
                  <a:pt x="1239496" y="0"/>
                </a:cubicBezTo>
                <a:close/>
              </a:path>
            </a:pathLst>
          </a:custGeom>
          <a:solidFill>
            <a:schemeClr val="accent2"/>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2" name="任意多边形 65"/>
          <p:cNvSpPr/>
          <p:nvPr/>
        </p:nvSpPr>
        <p:spPr>
          <a:xfrm>
            <a:off x="4676049" y="3143570"/>
            <a:ext cx="1217560" cy="1234828"/>
          </a:xfrm>
          <a:custGeom>
            <a:avLst/>
            <a:gdLst>
              <a:gd name="connsiteX0" fmla="*/ 843318 w 1862160"/>
              <a:gd name="connsiteY0" fmla="*/ 0 h 1888674"/>
              <a:gd name="connsiteX1" fmla="*/ 1682013 w 1862160"/>
              <a:gd name="connsiteY1" fmla="*/ 838695 h 1888674"/>
              <a:gd name="connsiteX2" fmla="*/ 1682013 w 1862160"/>
              <a:gd name="connsiteY2" fmla="*/ 1708527 h 1888674"/>
              <a:gd name="connsiteX3" fmla="*/ 812180 w 1862160"/>
              <a:gd name="connsiteY3" fmla="*/ 1708527 h 1888674"/>
              <a:gd name="connsiteX4" fmla="*/ 0 w 1862160"/>
              <a:gd name="connsiteY4" fmla="*/ 896347 h 1888674"/>
              <a:gd name="connsiteX5" fmla="*/ 79922 w 1862160"/>
              <a:gd name="connsiteY5" fmla="*/ 884149 h 1888674"/>
              <a:gd name="connsiteX6" fmla="*/ 841190 w 1862160"/>
              <a:gd name="connsiteY6" fmla="*/ 42142 h 1888674"/>
              <a:gd name="connsiteX7" fmla="*/ 843318 w 1862160"/>
              <a:gd name="connsiteY7" fmla="*/ 0 h 188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160" h="1888674">
                <a:moveTo>
                  <a:pt x="843318" y="0"/>
                </a:moveTo>
                <a:lnTo>
                  <a:pt x="1682013" y="838695"/>
                </a:lnTo>
                <a:cubicBezTo>
                  <a:pt x="1922209" y="1078891"/>
                  <a:pt x="1922209" y="1468330"/>
                  <a:pt x="1682013" y="1708527"/>
                </a:cubicBezTo>
                <a:cubicBezTo>
                  <a:pt x="1441816" y="1948724"/>
                  <a:pt x="1052377" y="1948724"/>
                  <a:pt x="812180" y="1708527"/>
                </a:cubicBezTo>
                <a:lnTo>
                  <a:pt x="0" y="896347"/>
                </a:lnTo>
                <a:lnTo>
                  <a:pt x="79922" y="884149"/>
                </a:lnTo>
                <a:cubicBezTo>
                  <a:pt x="485970" y="801060"/>
                  <a:pt x="798600" y="461516"/>
                  <a:pt x="841190" y="42142"/>
                </a:cubicBezTo>
                <a:lnTo>
                  <a:pt x="843318" y="0"/>
                </a:lnTo>
                <a:close/>
              </a:path>
            </a:pathLst>
          </a:custGeom>
          <a:solidFill>
            <a:schemeClr val="accent4"/>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3" name="任意多边形 66"/>
          <p:cNvSpPr/>
          <p:nvPr/>
        </p:nvSpPr>
        <p:spPr>
          <a:xfrm>
            <a:off x="3339080" y="3182764"/>
            <a:ext cx="1227936" cy="1209021"/>
          </a:xfrm>
          <a:custGeom>
            <a:avLst/>
            <a:gdLst>
              <a:gd name="connsiteX0" fmla="*/ 979371 w 1878030"/>
              <a:gd name="connsiteY0" fmla="*/ 0 h 1849202"/>
              <a:gd name="connsiteX1" fmla="*/ 991195 w 1878030"/>
              <a:gd name="connsiteY1" fmla="*/ 77475 h 1849202"/>
              <a:gd name="connsiteX2" fmla="*/ 1833202 w 1878030"/>
              <a:gd name="connsiteY2" fmla="*/ 838743 h 1849202"/>
              <a:gd name="connsiteX3" fmla="*/ 1878030 w 1878030"/>
              <a:gd name="connsiteY3" fmla="*/ 841007 h 1849202"/>
              <a:gd name="connsiteX4" fmla="*/ 1049980 w 1878030"/>
              <a:gd name="connsiteY4" fmla="*/ 1669055 h 1849202"/>
              <a:gd name="connsiteX5" fmla="*/ 180148 w 1878030"/>
              <a:gd name="connsiteY5" fmla="*/ 1669055 h 1849202"/>
              <a:gd name="connsiteX6" fmla="*/ 0 w 1878030"/>
              <a:gd name="connsiteY6" fmla="*/ 1234138 h 1849202"/>
              <a:gd name="connsiteX7" fmla="*/ 180148 w 1878030"/>
              <a:gd name="connsiteY7" fmla="*/ 799223 h 1849202"/>
              <a:gd name="connsiteX8" fmla="*/ 979371 w 1878030"/>
              <a:gd name="connsiteY8" fmla="*/ 0 h 1849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030" h="1849202">
                <a:moveTo>
                  <a:pt x="979371" y="0"/>
                </a:moveTo>
                <a:lnTo>
                  <a:pt x="991195" y="77475"/>
                </a:lnTo>
                <a:cubicBezTo>
                  <a:pt x="1074285" y="483523"/>
                  <a:pt x="1413828" y="796153"/>
                  <a:pt x="1833202" y="838743"/>
                </a:cubicBezTo>
                <a:lnTo>
                  <a:pt x="1878030" y="841007"/>
                </a:lnTo>
                <a:lnTo>
                  <a:pt x="1049980" y="1669055"/>
                </a:lnTo>
                <a:cubicBezTo>
                  <a:pt x="809784" y="1909252"/>
                  <a:pt x="420345" y="1909252"/>
                  <a:pt x="180148" y="1669055"/>
                </a:cubicBezTo>
                <a:cubicBezTo>
                  <a:pt x="60049" y="1548956"/>
                  <a:pt x="1" y="1391548"/>
                  <a:pt x="0" y="1234138"/>
                </a:cubicBezTo>
                <a:cubicBezTo>
                  <a:pt x="1" y="1076730"/>
                  <a:pt x="60049" y="919321"/>
                  <a:pt x="180148" y="799223"/>
                </a:cubicBezTo>
                <a:lnTo>
                  <a:pt x="979371" y="0"/>
                </a:lnTo>
                <a:close/>
              </a:path>
            </a:pathLst>
          </a:custGeom>
          <a:solidFill>
            <a:schemeClr val="accent3"/>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4" name="任意多边形 70"/>
          <p:cNvSpPr/>
          <p:nvPr/>
        </p:nvSpPr>
        <p:spPr>
          <a:xfrm>
            <a:off x="3954354" y="3123603"/>
            <a:ext cx="647502" cy="631677"/>
          </a:xfrm>
          <a:custGeom>
            <a:avLst/>
            <a:gdLst>
              <a:gd name="connsiteX0" fmla="*/ 0 w 990303"/>
              <a:gd name="connsiteY0" fmla="*/ 0 h 966152"/>
              <a:gd name="connsiteX1" fmla="*/ 391212 w 990303"/>
              <a:gd name="connsiteY1" fmla="*/ 0 h 966152"/>
              <a:gd name="connsiteX2" fmla="*/ 400871 w 990303"/>
              <a:gd name="connsiteY2" fmla="*/ 95820 h 966152"/>
              <a:gd name="connsiteX3" fmla="*/ 990303 w 990303"/>
              <a:gd name="connsiteY3" fmla="*/ 576220 h 966152"/>
              <a:gd name="connsiteX4" fmla="*/ 990303 w 990303"/>
              <a:gd name="connsiteY4" fmla="*/ 966152 h 966152"/>
              <a:gd name="connsiteX5" fmla="*/ 3835 w 990303"/>
              <a:gd name="connsiteY5" fmla="*/ 75949 h 966152"/>
              <a:gd name="connsiteX6" fmla="*/ 0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0" y="0"/>
                </a:moveTo>
                <a:lnTo>
                  <a:pt x="391212" y="0"/>
                </a:lnTo>
                <a:lnTo>
                  <a:pt x="400871" y="95820"/>
                </a:lnTo>
                <a:cubicBezTo>
                  <a:pt x="456974" y="369984"/>
                  <a:pt x="699554" y="576220"/>
                  <a:pt x="990303" y="576220"/>
                </a:cubicBezTo>
                <a:lnTo>
                  <a:pt x="990303" y="966152"/>
                </a:lnTo>
                <a:cubicBezTo>
                  <a:pt x="476893" y="966152"/>
                  <a:pt x="54615" y="575963"/>
                  <a:pt x="3835" y="75949"/>
                </a:cubicBezTo>
                <a:lnTo>
                  <a:pt x="0" y="0"/>
                </a:lnTo>
                <a:close/>
              </a:path>
            </a:pathLst>
          </a:custGeom>
          <a:solidFill>
            <a:schemeClr val="accent3">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5" name="任意多边形 71"/>
          <p:cNvSpPr/>
          <p:nvPr/>
        </p:nvSpPr>
        <p:spPr>
          <a:xfrm>
            <a:off x="3953515" y="2458668"/>
            <a:ext cx="648342" cy="664936"/>
          </a:xfrm>
          <a:custGeom>
            <a:avLst/>
            <a:gdLst>
              <a:gd name="connsiteX0" fmla="*/ 991587 w 991587"/>
              <a:gd name="connsiteY0" fmla="*/ 0 h 1017022"/>
              <a:gd name="connsiteX1" fmla="*/ 991587 w 991587"/>
              <a:gd name="connsiteY1" fmla="*/ 389932 h 1017022"/>
              <a:gd name="connsiteX2" fmla="*/ 389932 w 991587"/>
              <a:gd name="connsiteY2" fmla="*/ 991587 h 1017022"/>
              <a:gd name="connsiteX3" fmla="*/ 392496 w 991587"/>
              <a:gd name="connsiteY3" fmla="*/ 1017022 h 1017022"/>
              <a:gd name="connsiteX4" fmla="*/ 1284 w 991587"/>
              <a:gd name="connsiteY4" fmla="*/ 1017022 h 1017022"/>
              <a:gd name="connsiteX5" fmla="*/ 0 w 991587"/>
              <a:gd name="connsiteY5" fmla="*/ 991587 h 1017022"/>
              <a:gd name="connsiteX6" fmla="*/ 991587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991587" y="0"/>
                </a:moveTo>
                <a:lnTo>
                  <a:pt x="991587" y="389932"/>
                </a:lnTo>
                <a:cubicBezTo>
                  <a:pt x="659302" y="389932"/>
                  <a:pt x="389932" y="659302"/>
                  <a:pt x="389932" y="991587"/>
                </a:cubicBezTo>
                <a:lnTo>
                  <a:pt x="392496" y="1017022"/>
                </a:lnTo>
                <a:lnTo>
                  <a:pt x="1284" y="1017022"/>
                </a:lnTo>
                <a:lnTo>
                  <a:pt x="0" y="991587"/>
                </a:lnTo>
                <a:cubicBezTo>
                  <a:pt x="0" y="443949"/>
                  <a:pt x="443949" y="0"/>
                  <a:pt x="991587" y="0"/>
                </a:cubicBezTo>
                <a:close/>
              </a:path>
            </a:pathLst>
          </a:custGeom>
          <a:solidFill>
            <a:schemeClr val="accent1">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6" name="任意多边形 72"/>
          <p:cNvSpPr/>
          <p:nvPr/>
        </p:nvSpPr>
        <p:spPr>
          <a:xfrm>
            <a:off x="4601855" y="3123603"/>
            <a:ext cx="647502" cy="631677"/>
          </a:xfrm>
          <a:custGeom>
            <a:avLst/>
            <a:gdLst>
              <a:gd name="connsiteX0" fmla="*/ 599091 w 990303"/>
              <a:gd name="connsiteY0" fmla="*/ 0 h 966152"/>
              <a:gd name="connsiteX1" fmla="*/ 990303 w 990303"/>
              <a:gd name="connsiteY1" fmla="*/ 0 h 966152"/>
              <a:gd name="connsiteX2" fmla="*/ 986468 w 990303"/>
              <a:gd name="connsiteY2" fmla="*/ 75949 h 966152"/>
              <a:gd name="connsiteX3" fmla="*/ 0 w 990303"/>
              <a:gd name="connsiteY3" fmla="*/ 966152 h 966152"/>
              <a:gd name="connsiteX4" fmla="*/ 0 w 990303"/>
              <a:gd name="connsiteY4" fmla="*/ 576220 h 966152"/>
              <a:gd name="connsiteX5" fmla="*/ 589432 w 990303"/>
              <a:gd name="connsiteY5" fmla="*/ 95820 h 966152"/>
              <a:gd name="connsiteX6" fmla="*/ 599091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599091" y="0"/>
                </a:moveTo>
                <a:lnTo>
                  <a:pt x="990303" y="0"/>
                </a:lnTo>
                <a:lnTo>
                  <a:pt x="986468" y="75949"/>
                </a:lnTo>
                <a:cubicBezTo>
                  <a:pt x="935689" y="575963"/>
                  <a:pt x="513411" y="966152"/>
                  <a:pt x="0" y="966152"/>
                </a:cubicBezTo>
                <a:lnTo>
                  <a:pt x="0" y="576220"/>
                </a:lnTo>
                <a:cubicBezTo>
                  <a:pt x="290750" y="576220"/>
                  <a:pt x="533330" y="369984"/>
                  <a:pt x="589432" y="95820"/>
                </a:cubicBezTo>
                <a:lnTo>
                  <a:pt x="599091" y="0"/>
                </a:lnTo>
                <a:close/>
              </a:path>
            </a:pathLst>
          </a:custGeom>
          <a:solidFill>
            <a:schemeClr val="accent4">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7" name="任意多边形 73"/>
          <p:cNvSpPr/>
          <p:nvPr/>
        </p:nvSpPr>
        <p:spPr>
          <a:xfrm>
            <a:off x="4601856" y="2458668"/>
            <a:ext cx="648342" cy="664936"/>
          </a:xfrm>
          <a:custGeom>
            <a:avLst/>
            <a:gdLst>
              <a:gd name="connsiteX0" fmla="*/ 0 w 991587"/>
              <a:gd name="connsiteY0" fmla="*/ 0 h 1017022"/>
              <a:gd name="connsiteX1" fmla="*/ 991587 w 991587"/>
              <a:gd name="connsiteY1" fmla="*/ 991587 h 1017022"/>
              <a:gd name="connsiteX2" fmla="*/ 990303 w 991587"/>
              <a:gd name="connsiteY2" fmla="*/ 1017022 h 1017022"/>
              <a:gd name="connsiteX3" fmla="*/ 599091 w 991587"/>
              <a:gd name="connsiteY3" fmla="*/ 1017022 h 1017022"/>
              <a:gd name="connsiteX4" fmla="*/ 601655 w 991587"/>
              <a:gd name="connsiteY4" fmla="*/ 991587 h 1017022"/>
              <a:gd name="connsiteX5" fmla="*/ 0 w 991587"/>
              <a:gd name="connsiteY5" fmla="*/ 389932 h 1017022"/>
              <a:gd name="connsiteX6" fmla="*/ 0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0" y="0"/>
                </a:moveTo>
                <a:cubicBezTo>
                  <a:pt x="547638" y="0"/>
                  <a:pt x="991587" y="443949"/>
                  <a:pt x="991587" y="991587"/>
                </a:cubicBezTo>
                <a:lnTo>
                  <a:pt x="990303" y="1017022"/>
                </a:lnTo>
                <a:lnTo>
                  <a:pt x="599091" y="1017022"/>
                </a:lnTo>
                <a:lnTo>
                  <a:pt x="601655" y="991587"/>
                </a:lnTo>
                <a:cubicBezTo>
                  <a:pt x="601655" y="659302"/>
                  <a:pt x="332285" y="389932"/>
                  <a:pt x="0" y="389932"/>
                </a:cubicBezTo>
                <a:lnTo>
                  <a:pt x="0" y="0"/>
                </a:lnTo>
                <a:close/>
              </a:path>
            </a:pathLst>
          </a:custGeom>
          <a:solidFill>
            <a:schemeClr val="accent2">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8" name="矩形 17"/>
          <p:cNvSpPr/>
          <p:nvPr/>
        </p:nvSpPr>
        <p:spPr>
          <a:xfrm>
            <a:off x="669472" y="1723123"/>
            <a:ext cx="2401679" cy="706755"/>
          </a:xfrm>
          <a:prstGeom prst="rect">
            <a:avLst/>
          </a:prstGeom>
        </p:spPr>
        <p:txBody>
          <a:bodyPr wrap="square" lIns="91453" tIns="45726" rIns="91453" bIns="45726">
            <a:spAutoFit/>
          </a:bodyPr>
          <a:lstStyle/>
          <a:p>
            <a:pPr algn="r"/>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b="1" dirty="0">
                <a:solidFill>
                  <a:schemeClr val="accent1"/>
                </a:solidFill>
                <a:latin typeface="楷体" panose="02010609060101010101" pitchFamily="2" charset="-122"/>
                <a:ea typeface="楷体" panose="02010609060101010101" pitchFamily="2" charset="-122"/>
              </a:rPr>
              <a:t>多血质：体液中血液占优势</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0" name="矩形 19"/>
          <p:cNvSpPr/>
          <p:nvPr/>
        </p:nvSpPr>
        <p:spPr>
          <a:xfrm>
            <a:off x="645023" y="3495836"/>
            <a:ext cx="2401666" cy="706755"/>
          </a:xfrm>
          <a:prstGeom prst="rect">
            <a:avLst/>
          </a:prstGeom>
        </p:spPr>
        <p:txBody>
          <a:bodyPr wrap="square" lIns="91453" tIns="45726" rIns="91453" bIns="45726">
            <a:spAutoFit/>
          </a:bodyPr>
          <a:lstStyle/>
          <a:p>
            <a:pPr algn="r"/>
            <a:r>
              <a:rPr lang="en-US" altLang="zh-CN" sz="2000" b="1" dirty="0">
                <a:solidFill>
                  <a:schemeClr val="accent1"/>
                </a:solidFill>
                <a:latin typeface="楷体" panose="02010609060101010101" pitchFamily="2" charset="-122"/>
                <a:ea typeface="楷体" panose="02010609060101010101" pitchFamily="2" charset="-122"/>
              </a:rPr>
              <a:t>3.</a:t>
            </a:r>
            <a:r>
              <a:rPr lang="zh-CN" altLang="en-US" sz="2000" b="1" dirty="0">
                <a:solidFill>
                  <a:schemeClr val="accent1"/>
                </a:solidFill>
                <a:latin typeface="楷体" panose="02010609060101010101" pitchFamily="2" charset="-122"/>
                <a:ea typeface="楷体" panose="02010609060101010101" pitchFamily="2" charset="-122"/>
              </a:rPr>
              <a:t>胆汁质：体液中黄胆汁占优势</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2" name="矩形 21"/>
          <p:cNvSpPr/>
          <p:nvPr/>
        </p:nvSpPr>
        <p:spPr>
          <a:xfrm>
            <a:off x="6002603" y="1783300"/>
            <a:ext cx="2458621" cy="706755"/>
          </a:xfrm>
          <a:prstGeom prst="rect">
            <a:avLst/>
          </a:prstGeom>
        </p:spPr>
        <p:txBody>
          <a:bodyPr wrap="square" lIns="91453" tIns="45726" rIns="91453" bIns="45726">
            <a:spAutoFit/>
          </a:bodyPr>
          <a:lstStyle/>
          <a:p>
            <a:r>
              <a:rPr lang="en-US" altLang="zh-CN" sz="2000" b="1" dirty="0">
                <a:solidFill>
                  <a:schemeClr val="accent2">
                    <a:lumMod val="75000"/>
                  </a:schemeClr>
                </a:solidFill>
                <a:latin typeface="楷体" panose="02010609060101010101" pitchFamily="2" charset="-122"/>
                <a:ea typeface="楷体" panose="02010609060101010101" pitchFamily="2" charset="-122"/>
              </a:rPr>
              <a:t>2.</a:t>
            </a:r>
            <a:r>
              <a:rPr lang="zh-CN" altLang="en-US" sz="2000" b="1" dirty="0">
                <a:solidFill>
                  <a:schemeClr val="accent2">
                    <a:lumMod val="75000"/>
                  </a:schemeClr>
                </a:solidFill>
                <a:latin typeface="楷体" panose="02010609060101010101" pitchFamily="2" charset="-122"/>
                <a:ea typeface="楷体" panose="02010609060101010101" pitchFamily="2" charset="-122"/>
              </a:rPr>
              <a:t>黏液质：体液中黏液占优势</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4" name="矩形 23"/>
          <p:cNvSpPr/>
          <p:nvPr/>
        </p:nvSpPr>
        <p:spPr>
          <a:xfrm>
            <a:off x="6026449" y="3499483"/>
            <a:ext cx="2495191" cy="706755"/>
          </a:xfrm>
          <a:prstGeom prst="rect">
            <a:avLst/>
          </a:prstGeom>
        </p:spPr>
        <p:txBody>
          <a:bodyPr wrap="square" lIns="91453" tIns="45726" rIns="91453" bIns="45726">
            <a:spAutoFit/>
          </a:bodyPr>
          <a:lstStyle/>
          <a:p>
            <a:r>
              <a:rPr lang="en-US" altLang="zh-CN" sz="2000" b="1" dirty="0">
                <a:solidFill>
                  <a:schemeClr val="accent2">
                    <a:lumMod val="75000"/>
                  </a:schemeClr>
                </a:solidFill>
                <a:latin typeface="楷体" panose="02010609060101010101" pitchFamily="2" charset="-122"/>
                <a:ea typeface="楷体" panose="02010609060101010101" pitchFamily="2" charset="-122"/>
              </a:rPr>
              <a:t>4.</a:t>
            </a:r>
            <a:r>
              <a:rPr lang="zh-CN" altLang="en-US" sz="2000" b="1" dirty="0">
                <a:solidFill>
                  <a:schemeClr val="accent2">
                    <a:lumMod val="75000"/>
                  </a:schemeClr>
                </a:solidFill>
                <a:latin typeface="楷体" panose="02010609060101010101" pitchFamily="2" charset="-122"/>
                <a:ea typeface="楷体" panose="02010609060101010101" pitchFamily="2" charset="-122"/>
              </a:rPr>
              <a:t>抑郁质：体液中黑胆汁占优势</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6" name="AutoShape 4"/>
          <p:cNvSpPr/>
          <p:nvPr/>
        </p:nvSpPr>
        <p:spPr bwMode="auto">
          <a:xfrm>
            <a:off x="3553699" y="2014139"/>
            <a:ext cx="347723" cy="3492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ysClr val="window" lastClr="FFFFFF"/>
          </a:solidFill>
          <a:ln>
            <a:noFill/>
          </a:ln>
          <a:effectLst/>
        </p:spPr>
        <p:txBody>
          <a:bodyPr lIns="19053" tIns="19053" rIns="19053" bIns="19053"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nvGrpSpPr>
          <p:cNvPr id="27" name="Group 112"/>
          <p:cNvGrpSpPr/>
          <p:nvPr/>
        </p:nvGrpSpPr>
        <p:grpSpPr>
          <a:xfrm>
            <a:off x="3616700" y="3723038"/>
            <a:ext cx="359841" cy="337103"/>
            <a:chOff x="5368132" y="3540125"/>
            <a:chExt cx="465138" cy="435769"/>
          </a:xfrm>
          <a:solidFill>
            <a:sysClr val="window" lastClr="FFFFFF"/>
          </a:solidFill>
        </p:grpSpPr>
        <p:sp>
          <p:nvSpPr>
            <p:cNvPr id="28"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29"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0" name="组合 29"/>
          <p:cNvGrpSpPr/>
          <p:nvPr/>
        </p:nvGrpSpPr>
        <p:grpSpPr>
          <a:xfrm>
            <a:off x="5349016" y="2051502"/>
            <a:ext cx="246853" cy="359821"/>
            <a:chOff x="2528974" y="2863357"/>
            <a:chExt cx="246811" cy="359779"/>
          </a:xfrm>
          <a:solidFill>
            <a:sysClr val="window" lastClr="FFFFFF"/>
          </a:solidFill>
        </p:grpSpPr>
        <p:sp>
          <p:nvSpPr>
            <p:cNvPr id="31"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2"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3" name="组合 32"/>
          <p:cNvGrpSpPr/>
          <p:nvPr/>
        </p:nvGrpSpPr>
        <p:grpSpPr>
          <a:xfrm>
            <a:off x="5315253" y="3695342"/>
            <a:ext cx="269922" cy="358818"/>
            <a:chOff x="1798638" y="2859882"/>
            <a:chExt cx="269875" cy="358775"/>
          </a:xfrm>
        </p:grpSpPr>
        <p:sp>
          <p:nvSpPr>
            <p:cNvPr id="34"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5"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sp>
        <p:nvSpPr>
          <p:cNvPr id="39" name="文本框 38"/>
          <p:cNvSpPr txBox="1"/>
          <p:nvPr/>
        </p:nvSpPr>
        <p:spPr>
          <a:xfrm>
            <a:off x="756464" y="844187"/>
            <a:ext cx="2525675"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气质的分类</a:t>
            </a:r>
            <a:endParaRPr lang="zh-CN" altLang="en-US" sz="20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3616974" y="123923"/>
            <a:ext cx="147616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一、气质</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057" y="1636182"/>
            <a:ext cx="8410562" cy="1050288"/>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多血质：体液中血液占优势</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多血质的人灵活性高，能快速适应环境变化，善于交际，在工作、学习中精力充沛而且效率高，兴趣爱好广泛，但情绪易于变化，有些投机取巧，易骄傲，接受不了一成不变的生活。</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551732" y="3076734"/>
            <a:ext cx="8205924" cy="1558119"/>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黏液质：体液中黏液占优势</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黏液质的人反应比较缓慢，动作稳健沉着，能克制冲动，严格恪守既定的工作制度和生活秩序，情绪不易激动，也不易流露感情，自制力强，不爱显露才能，固定性有余而灵活性不足。</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684709" y="847997"/>
            <a:ext cx="2525675"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气质的分类</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3564904" y="196313"/>
            <a:ext cx="147616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一、气质</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85721" y="1237842"/>
            <a:ext cx="8113827" cy="1138773"/>
          </a:xfrm>
          <a:prstGeom prst="rect">
            <a:avLst/>
          </a:prstGeom>
          <a:noFill/>
        </p:spPr>
        <p:txBody>
          <a:bodyPr wrap="square">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3.</a:t>
            </a:r>
            <a:r>
              <a:rPr lang="zh-CN" altLang="en-US" b="1" dirty="0">
                <a:solidFill>
                  <a:schemeClr val="accent1"/>
                </a:solidFill>
                <a:latin typeface="微软雅黑" panose="020B0503020204020204" pitchFamily="34" charset="-122"/>
                <a:ea typeface="微软雅黑" panose="020B0503020204020204" pitchFamily="34" charset="-122"/>
              </a:rPr>
              <a:t>胆汁质：体液中黄胆汁占优势</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胆汁质的人反应灵敏，行动敏捷，迅速而有力，  性格急躁，有一种强烈而迅速燃烧的热情，不能自制，在克服困难上有坚忍不拔的劲头，但不善考虑周全，工作有明显的周期性，能以极大的热情投身于工作中。但当精力消耗殆尽时，容易失去信心，情绪转为沮丧。</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485721" y="2547481"/>
            <a:ext cx="8192367" cy="1107996"/>
          </a:xfrm>
          <a:prstGeom prst="rect">
            <a:avLst/>
          </a:prstGeom>
          <a:noFill/>
        </p:spPr>
        <p:txBody>
          <a:bodyPr wrap="square">
            <a:spAutoFit/>
          </a:bodyPr>
          <a:lstStyle/>
          <a:p>
            <a:r>
              <a:rPr lang="en-US" altLang="zh-CN" b="1" dirty="0">
                <a:solidFill>
                  <a:schemeClr val="accent2"/>
                </a:solidFill>
                <a:latin typeface="微软雅黑" panose="020B0503020204020204" pitchFamily="34" charset="-122"/>
                <a:ea typeface="微软雅黑" panose="020B0503020204020204" pitchFamily="34" charset="-122"/>
              </a:rPr>
              <a:t>4.</a:t>
            </a:r>
            <a:r>
              <a:rPr lang="zh-CN" altLang="en-US" b="1" dirty="0">
                <a:solidFill>
                  <a:schemeClr val="accent2"/>
                </a:solidFill>
                <a:latin typeface="微软雅黑" panose="020B0503020204020204" pitchFamily="34" charset="-122"/>
                <a:ea typeface="微软雅黑" panose="020B0503020204020204" pitchFamily="34" charset="-122"/>
              </a:rPr>
              <a:t>抑郁质：体液中黑胆汁占优势</a:t>
            </a:r>
            <a:endParaRPr lang="en-US" altLang="zh-CN"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抑郁质的人有高度的情绪易感性，总把微小的刺激当作强刺激来感受，常为微不足道的原因而动感情，且有力持久，情绪难以消化。行动表现有些迟缓，性格孤僻，不善、不喜与人交往，为人小心谨慎，思考透彻，做事优柔寡断。</a:t>
            </a:r>
            <a:endParaRPr lang="zh-CN" altLang="en-US" sz="16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452144" y="3826343"/>
            <a:ext cx="8192368" cy="830997"/>
          </a:xfrm>
          <a:prstGeom prst="rect">
            <a:avLst/>
          </a:prstGeom>
          <a:noFill/>
        </p:spPr>
        <p:txBody>
          <a:bodyPr wrap="square">
            <a:spAutoFit/>
          </a:bodyPr>
          <a:lstStyle/>
          <a:p>
            <a:r>
              <a:rPr lang="zh-CN" altLang="en-US" sz="1600" u="sng" dirty="0">
                <a:latin typeface="楷体" panose="02010609060101010101" pitchFamily="2" charset="-122"/>
              </a:rPr>
              <a:t>   气质没有好坏之分，只是给人们的行为增添了个人色彩，但不能决定人的社会价值，也不直接具有社会道德评价含义。气质不能决定一个人的成就，任何气质的人只要经过自己的努力都能在不同实践领域中取得成就。 </a:t>
            </a:r>
            <a:endParaRPr lang="zh-CN" altLang="en-US" sz="1600" u="sng" dirty="0"/>
          </a:p>
        </p:txBody>
      </p:sp>
      <p:sp>
        <p:nvSpPr>
          <p:cNvPr id="2" name="文本框 1"/>
          <p:cNvSpPr txBox="1"/>
          <p:nvPr>
            <p:custDataLst>
              <p:tags r:id="rId1"/>
            </p:custDataLst>
          </p:nvPr>
        </p:nvSpPr>
        <p:spPr>
          <a:xfrm>
            <a:off x="3582684" y="278863"/>
            <a:ext cx="147616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一、气质</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3767" y="1529410"/>
            <a:ext cx="1020437" cy="902694"/>
            <a:chOff x="533400" y="1426519"/>
            <a:chExt cx="1181100" cy="1044819"/>
          </a:xfrm>
          <a:solidFill>
            <a:schemeClr val="accent2"/>
          </a:solidFill>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grpSp>
        <p:nvGrpSpPr>
          <p:cNvPr id="5" name="Group 59"/>
          <p:cNvGrpSpPr/>
          <p:nvPr/>
        </p:nvGrpSpPr>
        <p:grpSpPr>
          <a:xfrm>
            <a:off x="1006669" y="2157371"/>
            <a:ext cx="1020437" cy="902694"/>
            <a:chOff x="1714500" y="2153350"/>
            <a:chExt cx="1181100" cy="1044819"/>
          </a:xfrm>
          <a:solidFill>
            <a:schemeClr val="accent3">
              <a:lumMod val="50000"/>
              <a:lumOff val="50000"/>
            </a:schemeClr>
          </a:solidFill>
        </p:grpSpPr>
        <p:sp>
          <p:nvSpPr>
            <p:cNvPr id="6"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7"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grp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grpSp>
      <p:sp>
        <p:nvSpPr>
          <p:cNvPr id="9" name="Freeform 11"/>
          <p:cNvSpPr/>
          <p:nvPr/>
        </p:nvSpPr>
        <p:spPr bwMode="auto">
          <a:xfrm>
            <a:off x="2027106" y="2785332"/>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0" name="Freeform 12"/>
          <p:cNvSpPr/>
          <p:nvPr/>
        </p:nvSpPr>
        <p:spPr bwMode="auto">
          <a:xfrm rot="16200000" flipH="1">
            <a:off x="2596197" y="3236679"/>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2" name="Freeform 13"/>
          <p:cNvSpPr/>
          <p:nvPr/>
        </p:nvSpPr>
        <p:spPr bwMode="auto">
          <a:xfrm>
            <a:off x="3047541" y="3413292"/>
            <a:ext cx="1020437" cy="274734"/>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lumMod val="50000"/>
              <a:lumOff val="50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3" name="Freeform 14"/>
          <p:cNvSpPr/>
          <p:nvPr/>
        </p:nvSpPr>
        <p:spPr bwMode="auto">
          <a:xfrm rot="16200000" flipH="1">
            <a:off x="3616632" y="3864640"/>
            <a:ext cx="627962" cy="274733"/>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4" name="Rectangle 18"/>
          <p:cNvSpPr/>
          <p:nvPr/>
        </p:nvSpPr>
        <p:spPr bwMode="auto">
          <a:xfrm>
            <a:off x="4067977" y="4041251"/>
            <a:ext cx="1053354" cy="274734"/>
          </a:xfrm>
          <a:prstGeom prst="rect">
            <a:avLst/>
          </a:prstGeom>
          <a:solidFill>
            <a:schemeClr val="accent5"/>
          </a:solidFill>
          <a:ln w="9525">
            <a:noFill/>
            <a:round/>
          </a:ln>
        </p:spPr>
        <p:txBody>
          <a:bodyPr vert="horz" wrap="square" lIns="91451" tIns="45725" rIns="91451" bIns="45725" numCol="1" rtlCol="0" anchor="t" anchorCtr="0" compatLnSpc="1"/>
          <a:lstStyle/>
          <a:p>
            <a:pPr algn="ctr" defTabSz="685800" fontAlgn="auto">
              <a:lnSpc>
                <a:spcPct val="150000"/>
              </a:lnSpc>
              <a:spcBef>
                <a:spcPts val="0"/>
              </a:spcBef>
              <a:spcAft>
                <a:spcPts val="0"/>
              </a:spcAft>
              <a:defRPr/>
            </a:pPr>
            <a:endParaRPr lang="en-US" sz="900">
              <a:solidFill>
                <a:prstClr val="black"/>
              </a:solidFill>
              <a:cs typeface="+mn-ea"/>
              <a:sym typeface="+mn-lt"/>
            </a:endParaRPr>
          </a:p>
        </p:txBody>
      </p:sp>
      <p:sp>
        <p:nvSpPr>
          <p:cNvPr id="15" name="Freeform 245"/>
          <p:cNvSpPr/>
          <p:nvPr/>
        </p:nvSpPr>
        <p:spPr bwMode="auto">
          <a:xfrm>
            <a:off x="4364235" y="3604164"/>
            <a:ext cx="351573" cy="35157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6" name="Freeform 63"/>
          <p:cNvSpPr>
            <a:spLocks noEditPoints="1"/>
          </p:cNvSpPr>
          <p:nvPr/>
        </p:nvSpPr>
        <p:spPr bwMode="auto">
          <a:xfrm>
            <a:off x="1200195" y="1791496"/>
            <a:ext cx="398985" cy="290385"/>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7" name="Freeform 103"/>
          <p:cNvSpPr>
            <a:spLocks noEditPoints="1"/>
          </p:cNvSpPr>
          <p:nvPr/>
        </p:nvSpPr>
        <p:spPr bwMode="auto">
          <a:xfrm>
            <a:off x="272810" y="1068568"/>
            <a:ext cx="265584" cy="39107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8" name="Freeform 56"/>
          <p:cNvSpPr>
            <a:spLocks noEditPoints="1"/>
          </p:cNvSpPr>
          <p:nvPr/>
        </p:nvSpPr>
        <p:spPr bwMode="auto">
          <a:xfrm>
            <a:off x="2194614" y="2332982"/>
            <a:ext cx="413609" cy="413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sp>
        <p:nvSpPr>
          <p:cNvPr id="19" name="Freeform 66"/>
          <p:cNvSpPr>
            <a:spLocks noEditPoints="1"/>
          </p:cNvSpPr>
          <p:nvPr/>
        </p:nvSpPr>
        <p:spPr bwMode="auto">
          <a:xfrm>
            <a:off x="3244741" y="3028508"/>
            <a:ext cx="401019" cy="31104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91451" tIns="45725" rIns="91451" bIns="45725" numCol="1" anchor="t" anchorCtr="0" compatLnSpc="1"/>
          <a:lstStyle/>
          <a:p>
            <a:pPr defTabSz="685800" fontAlgn="auto">
              <a:lnSpc>
                <a:spcPct val="150000"/>
              </a:lnSpc>
              <a:spcBef>
                <a:spcPts val="0"/>
              </a:spcBef>
              <a:spcAft>
                <a:spcPts val="0"/>
              </a:spcAft>
              <a:defRPr/>
            </a:pPr>
            <a:endParaRPr lang="en-US" sz="900" dirty="0">
              <a:solidFill>
                <a:prstClr val="black"/>
              </a:solidFill>
              <a:cs typeface="+mn-ea"/>
              <a:sym typeface="+mn-lt"/>
            </a:endParaRPr>
          </a:p>
        </p:txBody>
      </p:sp>
      <p:cxnSp>
        <p:nvCxnSpPr>
          <p:cNvPr id="20" name="Straight Connector 30"/>
          <p:cNvCxnSpPr/>
          <p:nvPr/>
        </p:nvCxnSpPr>
        <p:spPr>
          <a:xfrm>
            <a:off x="944030" y="1528724"/>
            <a:ext cx="1086272" cy="1372"/>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nvCxnSpPr>
        <p:spPr>
          <a:xfrm>
            <a:off x="1963823" y="2152566"/>
            <a:ext cx="1086272" cy="1372"/>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nvCxnSpPr>
        <p:spPr>
          <a:xfrm>
            <a:off x="3002725" y="2862379"/>
            <a:ext cx="1086272" cy="1372"/>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a:off x="4023823" y="3499332"/>
            <a:ext cx="1086272" cy="1372"/>
          </a:xfrm>
          <a:prstGeom prst="line">
            <a:avLst/>
          </a:prstGeom>
          <a:ln w="19050" cap="rnd">
            <a:solidFill>
              <a:schemeClr val="accent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nvSpPr>
        <p:spPr bwMode="auto">
          <a:xfrm>
            <a:off x="2059734" y="1424564"/>
            <a:ext cx="4803548" cy="50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职业多面手，专长多、业务能力强，精于平衡各类关系，特别适于经济规划、商品推销、节目主持、小品演员等。</a:t>
            </a:r>
            <a:endParaRPr lang="en-US" altLang="zh-CN" sz="1400" dirty="0">
              <a:latin typeface="楷体" panose="02010609060101010101" pitchFamily="2" charset="-122"/>
              <a:ea typeface="楷体" panose="02010609060101010101" pitchFamily="2" charset="-122"/>
            </a:endParaRPr>
          </a:p>
        </p:txBody>
      </p:sp>
      <p:sp>
        <p:nvSpPr>
          <p:cNvPr id="39" name="iSlíďè"/>
          <p:cNvSpPr txBox="1"/>
          <p:nvPr/>
        </p:nvSpPr>
        <p:spPr bwMode="auto">
          <a:xfrm>
            <a:off x="2027106" y="1132384"/>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cs typeface="+mn-ea"/>
              </a:rPr>
              <a:t>(1)</a:t>
            </a:r>
            <a:r>
              <a:rPr lang="zh-CN" altLang="en-US" sz="1600" b="1" dirty="0">
                <a:solidFill>
                  <a:schemeClr val="accent1"/>
                </a:solidFill>
                <a:latin typeface="微软雅黑" panose="020B0503020204020204" pitchFamily="34" charset="-122"/>
                <a:ea typeface="微软雅黑" panose="020B0503020204020204" pitchFamily="34" charset="-122"/>
                <a:cs typeface="+mn-ea"/>
              </a:rPr>
              <a:t>多血质</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0" name="išľíďè"/>
          <p:cNvSpPr/>
          <p:nvPr/>
        </p:nvSpPr>
        <p:spPr bwMode="auto">
          <a:xfrm>
            <a:off x="3047541" y="2147966"/>
            <a:ext cx="4391805" cy="47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做事勇敢果断，善于抓住机遇，适合开拓性强的总监、领导一类职务，也适合自行创业。</a:t>
            </a:r>
            <a:endParaRPr lang="en-US" altLang="zh-CN" sz="1400" dirty="0">
              <a:latin typeface="楷体" panose="02010609060101010101" pitchFamily="2" charset="-122"/>
            </a:endParaRPr>
          </a:p>
        </p:txBody>
      </p:sp>
      <p:sp>
        <p:nvSpPr>
          <p:cNvPr id="41" name="iSlíďè"/>
          <p:cNvSpPr txBox="1"/>
          <p:nvPr/>
        </p:nvSpPr>
        <p:spPr bwMode="auto">
          <a:xfrm>
            <a:off x="3050564" y="1889821"/>
            <a:ext cx="1647158" cy="309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(2)</a:t>
            </a:r>
            <a:r>
              <a:rPr lang="zh-CN" altLang="en-US" sz="1600" b="1" dirty="0">
                <a:solidFill>
                  <a:schemeClr val="accent2"/>
                </a:solidFill>
                <a:latin typeface="微软雅黑" panose="020B0503020204020204" pitchFamily="34" charset="-122"/>
                <a:ea typeface="微软雅黑" panose="020B0503020204020204" pitchFamily="34" charset="-122"/>
                <a:cs typeface="+mn-ea"/>
              </a:rPr>
              <a:t>胆汁质</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2" name="išľíďè"/>
          <p:cNvSpPr/>
          <p:nvPr/>
        </p:nvSpPr>
        <p:spPr bwMode="auto">
          <a:xfrm>
            <a:off x="4126978" y="2868496"/>
            <a:ext cx="3693137" cy="42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擅长坚持劳动强度和重复性大的工作，如法律、财务、统计、校对、质检、保安一类的工作。</a:t>
            </a:r>
            <a:endParaRPr lang="en-US" altLang="zh-CN" sz="1400" dirty="0">
              <a:latin typeface="楷体" panose="02010609060101010101" pitchFamily="2" charset="-122"/>
            </a:endParaRPr>
          </a:p>
        </p:txBody>
      </p:sp>
      <p:sp>
        <p:nvSpPr>
          <p:cNvPr id="43" name="iSlíďè"/>
          <p:cNvSpPr txBox="1"/>
          <p:nvPr/>
        </p:nvSpPr>
        <p:spPr bwMode="auto">
          <a:xfrm>
            <a:off x="4126978" y="2605050"/>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1"/>
                </a:solidFill>
                <a:latin typeface="微软雅黑" panose="020B0503020204020204" pitchFamily="34" charset="-122"/>
                <a:ea typeface="微软雅黑" panose="020B0503020204020204" pitchFamily="34" charset="-122"/>
                <a:cs typeface="+mn-ea"/>
              </a:rPr>
              <a:t>(3)</a:t>
            </a:r>
            <a:r>
              <a:rPr lang="zh-CN" altLang="en-US" sz="1600" b="1" dirty="0">
                <a:solidFill>
                  <a:schemeClr val="accent1"/>
                </a:solidFill>
                <a:latin typeface="微软雅黑" panose="020B0503020204020204" pitchFamily="34" charset="-122"/>
                <a:ea typeface="微软雅黑" panose="020B0503020204020204" pitchFamily="34" charset="-122"/>
                <a:cs typeface="+mn-ea"/>
              </a:rPr>
              <a:t>黏液质</a:t>
            </a:r>
            <a:endParaRPr lang="zh-CN" altLang="en-US" sz="1600" b="1"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44" name="išľíďè"/>
          <p:cNvSpPr/>
          <p:nvPr/>
        </p:nvSpPr>
        <p:spPr bwMode="auto">
          <a:xfrm>
            <a:off x="5124397" y="3604164"/>
            <a:ext cx="3693137" cy="589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由于自身敏感丰富的内心适合摄影、设计、作家、哲学家、科学家、诗人等创作类的工作。</a:t>
            </a:r>
            <a:endParaRPr lang="en-US" altLang="zh-CN" sz="1400" dirty="0">
              <a:latin typeface="楷体" panose="02010609060101010101" pitchFamily="2" charset="-122"/>
              <a:ea typeface="楷体" panose="02010609060101010101" pitchFamily="2" charset="-122"/>
            </a:endParaRPr>
          </a:p>
        </p:txBody>
      </p:sp>
      <p:sp>
        <p:nvSpPr>
          <p:cNvPr id="45" name="iSlíďè"/>
          <p:cNvSpPr txBox="1"/>
          <p:nvPr/>
        </p:nvSpPr>
        <p:spPr bwMode="auto">
          <a:xfrm>
            <a:off x="5121331" y="3295498"/>
            <a:ext cx="1647158"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(4)</a:t>
            </a:r>
            <a:r>
              <a:rPr lang="zh-CN" altLang="en-US" sz="1600" b="1" dirty="0">
                <a:solidFill>
                  <a:schemeClr val="accent2"/>
                </a:solidFill>
                <a:latin typeface="微软雅黑" panose="020B0503020204020204" pitchFamily="34" charset="-122"/>
                <a:ea typeface="微软雅黑" panose="020B0503020204020204" pitchFamily="34" charset="-122"/>
                <a:cs typeface="+mn-ea"/>
              </a:rPr>
              <a:t>抑郁质</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2769870" y="271145"/>
            <a:ext cx="3998595"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二、气质与职业的关系</a:t>
            </a:r>
            <a:endParaRPr lang="zh-CN" altLang="en-US" sz="2400" b="1" dirty="0">
              <a:latin typeface="微软雅黑" panose="020B0503020204020204" pitchFamily="34" charset="-122"/>
              <a:ea typeface="微软雅黑" panose="020B0503020204020204" pitchFamily="34" charset="-122"/>
            </a:endParaRPr>
          </a:p>
        </p:txBody>
      </p:sp>
      <p:sp>
        <p:nvSpPr>
          <p:cNvPr id="36" name="等腰三角形 3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4" name="文本框 33"/>
          <p:cNvSpPr txBox="1"/>
          <p:nvPr/>
        </p:nvSpPr>
        <p:spPr>
          <a:xfrm>
            <a:off x="405602" y="4392824"/>
            <a:ext cx="8136904" cy="584775"/>
          </a:xfrm>
          <a:prstGeom prst="rect">
            <a:avLst/>
          </a:prstGeom>
          <a:noFill/>
        </p:spPr>
        <p:txBody>
          <a:bodyPr wrap="square">
            <a:spAutoFit/>
          </a:bodyPr>
          <a:lstStyle/>
          <a:p>
            <a:r>
              <a:rPr lang="zh-CN" altLang="en-US" sz="1600" u="sng" dirty="0">
                <a:latin typeface="楷体" panose="02010609060101010101" pitchFamily="2" charset="-122"/>
              </a:rPr>
              <a:t>气质是天生的，它使人的行为添上了独特的个人色彩，但它只是职业众多影响因素中的一个，无须用自身的气质类型给自己设定职业范围，画地为牢。</a:t>
            </a:r>
            <a:endParaRPr lang="zh-CN" altLang="en-US" sz="1600" u="sng"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down)">
                                      <p:cBhvr>
                                        <p:cTn id="16" dur="500"/>
                                        <p:tgtEl>
                                          <p:spTgt spid="4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down)">
                                      <p:cBhvr>
                                        <p:cTn id="28" dur="500"/>
                                        <p:tgtEl>
                                          <p:spTgt spid="44"/>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randombar(horizontal)">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P spid="44" grpId="0"/>
      <p:bldP spid="45"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647109" y="156443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642362" y="2841019"/>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647109" y="3926146"/>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116412" y="1401188"/>
            <a:ext cx="7272809" cy="707886"/>
          </a:xfrm>
          <a:prstGeom prst="rect">
            <a:avLst/>
          </a:prstGeom>
          <a:noFill/>
        </p:spPr>
        <p:txBody>
          <a:bodyPr wrap="square">
            <a:spAutoFit/>
          </a:bodyPr>
          <a:lstStyle/>
          <a:p>
            <a:r>
              <a:rPr lang="zh-CN" altLang="en-US" sz="2000" b="1" dirty="0">
                <a:solidFill>
                  <a:srgbClr val="C00000"/>
                </a:solidFill>
                <a:latin typeface="楷体" panose="02010609060101010101" pitchFamily="2" charset="-122"/>
                <a:ea typeface="楷体" panose="02010609060101010101" pitchFamily="2" charset="-122"/>
              </a:rPr>
              <a:t>知识目标：</a:t>
            </a:r>
            <a:r>
              <a:rPr lang="zh-CN" altLang="en-US" sz="2000" b="1" dirty="0">
                <a:latin typeface="楷体" panose="02010609060101010101" pitchFamily="2" charset="-122"/>
                <a:ea typeface="楷体" panose="02010609060101010101" pitchFamily="2" charset="-122"/>
              </a:rPr>
              <a:t>理解自我人格、兴趣、价值观、个人能力和职业期望，并掌握自我测评的方法与步骤。</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116412" y="2749846"/>
            <a:ext cx="7272809" cy="400110"/>
          </a:xfrm>
          <a:prstGeom prst="rect">
            <a:avLst/>
          </a:prstGeom>
          <a:noFill/>
        </p:spPr>
        <p:txBody>
          <a:bodyPr wrap="square">
            <a:spAutoFit/>
          </a:bodyPr>
          <a:lstStyle/>
          <a:p>
            <a:r>
              <a:rPr lang="zh-CN" altLang="en-US" sz="2000" b="1" dirty="0">
                <a:solidFill>
                  <a:srgbClr val="00B0F0"/>
                </a:solidFill>
                <a:latin typeface="楷体" panose="02010609060101010101" pitchFamily="2" charset="-122"/>
                <a:ea typeface="楷体" panose="02010609060101010101" pitchFamily="2" charset="-122"/>
              </a:rPr>
              <a:t>技能目标：</a:t>
            </a:r>
            <a:r>
              <a:rPr lang="zh-CN" altLang="en-US" sz="2000" b="1" dirty="0">
                <a:latin typeface="楷体" panose="02010609060101010101" pitchFamily="2" charset="-122"/>
                <a:ea typeface="楷体" panose="02010609060101010101" pitchFamily="2" charset="-122"/>
              </a:rPr>
              <a:t>接受就业指导，进行自我认知</a:t>
            </a:r>
            <a:r>
              <a:rPr lang="zh-CN" altLang="en-US" sz="2000" dirty="0">
                <a:latin typeface="楷体" panose="02010609060101010101" pitchFamily="2" charset="-122"/>
              </a:rPr>
              <a:t>。</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1116412" y="3790728"/>
            <a:ext cx="7272809" cy="706755"/>
          </a:xfrm>
          <a:prstGeom prst="rect">
            <a:avLst/>
          </a:prstGeom>
          <a:noFill/>
        </p:spPr>
        <p:txBody>
          <a:bodyPr wrap="square">
            <a:spAutoFit/>
          </a:bodyPr>
          <a:lstStyle/>
          <a:p>
            <a:r>
              <a:rPr lang="zh-CN" altLang="en-US" sz="2000" b="1" dirty="0">
                <a:solidFill>
                  <a:schemeClr val="accent6"/>
                </a:solidFill>
                <a:latin typeface="楷体" panose="02010609060101010101" pitchFamily="2" charset="-122"/>
                <a:ea typeface="楷体" panose="02010609060101010101" pitchFamily="2" charset="-122"/>
              </a:rPr>
              <a:t>思政目标：</a:t>
            </a:r>
            <a:r>
              <a:rPr lang="zh-CN" altLang="en-US" sz="2000" b="1" dirty="0">
                <a:latin typeface="楷体" panose="02010609060101010101" pitchFamily="2" charset="-122"/>
                <a:ea typeface="楷体" panose="02010609060101010101" pitchFamily="2" charset="-122"/>
              </a:rPr>
              <a:t>意识确立自身发展目标的重要性，培养与职业相适应的人格气质和兴趣，树立正确的职业价值观。</a:t>
            </a:r>
            <a:endParaRPr lang="zh-CN" altLang="en-US" sz="2000" b="1" dirty="0">
              <a:latin typeface="楷体" panose="02010609060101010101" pitchFamily="2" charset="-122"/>
              <a:ea typeface="楷体" panose="02010609060101010101" pitchFamily="2" charset="-122"/>
            </a:endParaRPr>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51794" y="971323"/>
            <a:ext cx="8064896" cy="2935868"/>
          </a:xfrm>
          <a:prstGeom prst="rect">
            <a:avLst/>
          </a:prstGeom>
          <a:noFill/>
        </p:spPr>
        <p:txBody>
          <a:bodyPr wrap="square">
            <a:spAutoFit/>
          </a:bodyPr>
          <a:lstStyle/>
          <a:p>
            <a:pPr>
              <a:lnSpc>
                <a:spcPct val="150000"/>
              </a:lnSpc>
            </a:pPr>
            <a:r>
              <a:rPr lang="zh-CN" altLang="en-US" b="1" dirty="0">
                <a:latin typeface="微软雅黑" panose="020B0503020204020204" pitchFamily="34" charset="-122"/>
                <a:ea typeface="微软雅黑" panose="020B0503020204020204" pitchFamily="34" charset="-122"/>
              </a:rPr>
              <a:t>                                      </a:t>
            </a:r>
            <a:r>
              <a:rPr lang="zh-CN" altLang="en-US" b="1" dirty="0">
                <a:latin typeface="楷体" panose="02010609060101010101" pitchFamily="2" charset="-122"/>
              </a:rPr>
              <a:t>气质的另一个含义</a:t>
            </a:r>
            <a:endParaRPr lang="en-US" altLang="zh-CN" b="1" dirty="0">
              <a:latin typeface="楷体" panose="02010609060101010101" pitchFamily="2" charset="-122"/>
            </a:endParaRPr>
          </a:p>
          <a:p>
            <a:pPr>
              <a:lnSpc>
                <a:spcPct val="150000"/>
              </a:lnSpc>
            </a:pPr>
            <a:r>
              <a:rPr lang="zh-CN" altLang="en-US" dirty="0">
                <a:latin typeface="楷体" panose="02010609060101010101" pitchFamily="2" charset="-122"/>
              </a:rPr>
              <a:t>   气质在人们的日常生活中被引用时是指一个人从内而外散发的独特个体气场和魅力。漂亮在皮相，体态在骨，气质却在血液、灵魂。</a:t>
            </a:r>
            <a:endParaRPr lang="en-US" altLang="zh-CN" dirty="0">
              <a:latin typeface="楷体" panose="02010609060101010101" pitchFamily="2" charset="-122"/>
            </a:endParaRPr>
          </a:p>
          <a:p>
            <a:pPr>
              <a:lnSpc>
                <a:spcPct val="150000"/>
              </a:lnSpc>
            </a:pPr>
            <a:r>
              <a:rPr lang="en-US" altLang="zh-CN" dirty="0">
                <a:latin typeface="楷体" panose="02010609060101010101" pitchFamily="2" charset="-122"/>
              </a:rPr>
              <a:t>   </a:t>
            </a:r>
            <a:r>
              <a:rPr lang="zh-CN" altLang="en-US" dirty="0">
                <a:latin typeface="楷体" panose="02010609060101010101" pitchFamily="2" charset="-122"/>
              </a:rPr>
              <a:t>每每提到气质，很多人都会不约而同地想到奥黛丽</a:t>
            </a:r>
            <a:r>
              <a:rPr lang="en-US" altLang="zh-CN" dirty="0">
                <a:latin typeface="楷体" panose="02010609060101010101" pitchFamily="2" charset="-122"/>
              </a:rPr>
              <a:t>·</a:t>
            </a:r>
            <a:r>
              <a:rPr lang="zh-CN" altLang="en-US" dirty="0">
                <a:latin typeface="楷体" panose="02010609060101010101" pitchFamily="2" charset="-122"/>
              </a:rPr>
              <a:t>赫本。她几乎是公认的优雅的代名词。</a:t>
            </a:r>
            <a:endParaRPr lang="en-US" altLang="zh-CN" dirty="0">
              <a:latin typeface="楷体" panose="02010609060101010101" pitchFamily="2" charset="-122"/>
            </a:endParaRPr>
          </a:p>
          <a:p>
            <a:pPr>
              <a:lnSpc>
                <a:spcPct val="150000"/>
              </a:lnSpc>
            </a:pPr>
            <a:r>
              <a:rPr lang="en-US" altLang="zh-CN" dirty="0">
                <a:latin typeface="楷体" panose="02010609060101010101" pitchFamily="2" charset="-122"/>
              </a:rPr>
              <a:t>   </a:t>
            </a:r>
            <a:r>
              <a:rPr lang="zh-CN" altLang="en-US" dirty="0">
                <a:latin typeface="楷体" panose="02010609060101010101" pitchFamily="2" charset="-122"/>
              </a:rPr>
              <a:t>需要注意的是上述的气质和本任务学习的气质是两个完全不同的概念，使用时须加以区分。</a:t>
            </a:r>
            <a:endParaRPr lang="zh-CN" altLang="en-US"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一）性格的含义</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80107" y="1646934"/>
            <a:ext cx="7913167" cy="2989280"/>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性格是一个人对现实的、稳定的态度，以及与这种态度相应的、习惯化的行为方式中表现出来的人格特征。</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性格是在社会生活实践中逐渐形成的，一经形成便比较稳定，它会在不同的时间和不同的地点表现出来，具有跨时间和跨空间的一致性。但是，性格虽然具有稳定性但并非一成不变，生活环境的重大变化或者重大的生活事件会带来性格特征的显著变化。</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性格不同于气质，它受社会历史文化的影响，有明显的社会道德评价的意义，直接反映了一个人的道德风貌，更多体现了人格的社会属性。个体之间的人格差异的核心是性格的差异。</a:t>
            </a:r>
            <a:endParaRPr lang="en-US" altLang="zh-CN" sz="1600" dirty="0">
              <a:latin typeface="楷体" panose="02010609060101010101" pitchFamily="2" charset="-122"/>
              <a:ea typeface="楷体" panose="02010609060101010101" pitchFamily="2" charset="-122"/>
            </a:endParaRPr>
          </a:p>
        </p:txBody>
      </p:sp>
      <p:sp>
        <p:nvSpPr>
          <p:cNvPr id="10" name="文本框 9"/>
          <p:cNvSpPr txBox="1"/>
          <p:nvPr/>
        </p:nvSpPr>
        <p:spPr>
          <a:xfrm>
            <a:off x="3546680" y="259886"/>
            <a:ext cx="15481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三、性格</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椭圆 12"/>
          <p:cNvSpPr/>
          <p:nvPr/>
        </p:nvSpPr>
        <p:spPr>
          <a:xfrm>
            <a:off x="291994" y="1185582"/>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60532" y="1335482"/>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354" y="1134657"/>
            <a:ext cx="8424936" cy="3139321"/>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瑞士心理学家荣格按照人的心理能量的指向，把人的性格态度分为内倾和外倾</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400" b="1" dirty="0">
                <a:latin typeface="楷体" panose="02010609060101010101" pitchFamily="2" charset="-122"/>
              </a:rPr>
              <a:t>内倾型</a:t>
            </a:r>
            <a:r>
              <a:rPr lang="zh-CN" altLang="en-US" sz="1400" dirty="0">
                <a:latin typeface="楷体" panose="02010609060101010101" pitchFamily="2" charset="-122"/>
              </a:rPr>
              <a:t>，即人们常说的“内向”，被“心理力”引向主观的内心世界。</a:t>
            </a:r>
            <a:endParaRPr lang="en-US" altLang="zh-CN" sz="1400" dirty="0">
              <a:latin typeface="楷体" panose="02010609060101010101" pitchFamily="2" charset="-122"/>
            </a:endParaRPr>
          </a:p>
          <a:p>
            <a:r>
              <a:rPr lang="zh-CN" altLang="en-US" sz="1400" b="1" dirty="0">
                <a:latin typeface="楷体" panose="02010609060101010101" pitchFamily="2" charset="-122"/>
              </a:rPr>
              <a:t>外倾型</a:t>
            </a:r>
            <a:r>
              <a:rPr lang="zh-CN" altLang="en-US" sz="1400" dirty="0">
                <a:latin typeface="楷体" panose="02010609060101010101" pitchFamily="2" charset="-122"/>
              </a:rPr>
              <a:t>，即人们常说的“外向”，被“心理力”引向客观的外部环境。</a:t>
            </a:r>
            <a:endParaRPr lang="en-US" altLang="zh-CN" sz="1400" dirty="0">
              <a:latin typeface="楷体" panose="02010609060101010101" pitchFamily="2"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大五人格理论根据人际关系把人的性格划分为</a:t>
            </a:r>
            <a:r>
              <a:rPr lang="en-US" altLang="zh-CN" sz="1600" b="1" dirty="0">
                <a:solidFill>
                  <a:schemeClr val="accent2"/>
                </a:solidFill>
                <a:latin typeface="微软雅黑" panose="020B0503020204020204" pitchFamily="34" charset="-122"/>
                <a:ea typeface="微软雅黑" panose="020B0503020204020204" pitchFamily="34" charset="-122"/>
              </a:rPr>
              <a:t>A</a:t>
            </a:r>
            <a:r>
              <a:rPr lang="zh-CN" altLang="en-US" sz="1600" b="1" dirty="0">
                <a:solidFill>
                  <a:schemeClr val="accent2"/>
                </a:solidFill>
                <a:latin typeface="微软雅黑" panose="020B0503020204020204" pitchFamily="34" charset="-122"/>
                <a:ea typeface="微软雅黑" panose="020B0503020204020204" pitchFamily="34" charset="-122"/>
              </a:rPr>
              <a:t>、</a:t>
            </a:r>
            <a:r>
              <a:rPr lang="en-US" altLang="zh-CN" sz="1600" b="1" dirty="0">
                <a:solidFill>
                  <a:schemeClr val="accent2"/>
                </a:solidFill>
                <a:latin typeface="微软雅黑" panose="020B0503020204020204" pitchFamily="34" charset="-122"/>
                <a:ea typeface="微软雅黑" panose="020B0503020204020204" pitchFamily="34" charset="-122"/>
              </a:rPr>
              <a:t>B</a:t>
            </a:r>
            <a:r>
              <a:rPr lang="zh-CN" altLang="en-US" sz="1600" b="1" dirty="0">
                <a:solidFill>
                  <a:schemeClr val="accent2"/>
                </a:solidFill>
                <a:latin typeface="微软雅黑" panose="020B0503020204020204" pitchFamily="34" charset="-122"/>
                <a:ea typeface="微软雅黑" panose="020B0503020204020204" pitchFamily="34" charset="-122"/>
              </a:rPr>
              <a:t>、</a:t>
            </a:r>
            <a:r>
              <a:rPr lang="en-US" altLang="zh-CN" sz="1600" b="1" dirty="0">
                <a:solidFill>
                  <a:schemeClr val="accent2"/>
                </a:solidFill>
                <a:latin typeface="微软雅黑" panose="020B0503020204020204" pitchFamily="34" charset="-122"/>
                <a:ea typeface="微软雅黑" panose="020B0503020204020204" pitchFamily="34" charset="-122"/>
              </a:rPr>
              <a:t>C</a:t>
            </a:r>
            <a:r>
              <a:rPr lang="zh-CN" altLang="en-US" sz="1600" b="1" dirty="0">
                <a:solidFill>
                  <a:schemeClr val="accent2"/>
                </a:solidFill>
                <a:latin typeface="微软雅黑" panose="020B0503020204020204" pitchFamily="34" charset="-122"/>
                <a:ea typeface="微软雅黑" panose="020B0503020204020204" pitchFamily="34" charset="-122"/>
              </a:rPr>
              <a:t>、</a:t>
            </a:r>
            <a:r>
              <a:rPr lang="en-US" altLang="zh-CN" sz="1600" b="1" dirty="0">
                <a:solidFill>
                  <a:schemeClr val="accent2"/>
                </a:solidFill>
                <a:latin typeface="微软雅黑" panose="020B0503020204020204" pitchFamily="34" charset="-122"/>
                <a:ea typeface="微软雅黑" panose="020B0503020204020204" pitchFamily="34" charset="-122"/>
              </a:rPr>
              <a:t>D</a:t>
            </a:r>
            <a:r>
              <a:rPr lang="zh-CN" altLang="en-US" sz="1600" b="1" dirty="0">
                <a:solidFill>
                  <a:schemeClr val="accent2"/>
                </a:solidFill>
                <a:latin typeface="微软雅黑" panose="020B0503020204020204" pitchFamily="34" charset="-122"/>
                <a:ea typeface="微软雅黑" panose="020B0503020204020204" pitchFamily="34" charset="-122"/>
              </a:rPr>
              <a:t>、</a:t>
            </a:r>
            <a:r>
              <a:rPr lang="en-US" altLang="zh-CN" sz="1600" b="1" dirty="0">
                <a:solidFill>
                  <a:schemeClr val="accent2"/>
                </a:solidFill>
                <a:latin typeface="微软雅黑" panose="020B0503020204020204" pitchFamily="34" charset="-122"/>
                <a:ea typeface="微软雅黑" panose="020B0503020204020204" pitchFamily="34" charset="-122"/>
              </a:rPr>
              <a:t>E</a:t>
            </a:r>
            <a:r>
              <a:rPr lang="zh-CN" altLang="en-US" sz="1600" b="1" dirty="0">
                <a:solidFill>
                  <a:schemeClr val="accent2"/>
                </a:solidFill>
                <a:latin typeface="微软雅黑" panose="020B0503020204020204" pitchFamily="34" charset="-122"/>
                <a:ea typeface="微软雅黑" panose="020B0503020204020204" pitchFamily="34" charset="-122"/>
              </a:rPr>
              <a:t>五种</a:t>
            </a:r>
            <a:endParaRPr lang="en-US" altLang="zh-CN" sz="1600" b="1" dirty="0">
              <a:latin typeface="楷体" panose="02010609060101010101" pitchFamily="2" charset="-122"/>
            </a:endParaRPr>
          </a:p>
          <a:p>
            <a:r>
              <a:rPr lang="en-US" altLang="zh-CN" sz="1400" b="1" dirty="0">
                <a:latin typeface="楷体" panose="02010609060101010101" pitchFamily="2" charset="-122"/>
              </a:rPr>
              <a:t>A</a:t>
            </a:r>
            <a:r>
              <a:rPr lang="zh-CN" altLang="en-US" sz="1400" b="1" dirty="0">
                <a:latin typeface="楷体" panose="02010609060101010101" pitchFamily="2" charset="-122"/>
              </a:rPr>
              <a:t>型性格情绪稳定</a:t>
            </a:r>
            <a:r>
              <a:rPr lang="zh-CN" altLang="en-US" sz="1400" dirty="0">
                <a:latin typeface="楷体" panose="02010609060101010101" pitchFamily="2" charset="-122"/>
              </a:rPr>
              <a:t>，社会适应性及向性</a:t>
            </a:r>
            <a:r>
              <a:rPr lang="en-US" altLang="zh-CN" sz="1400" dirty="0">
                <a:latin typeface="楷体" panose="02010609060101010101" pitchFamily="2" charset="-122"/>
              </a:rPr>
              <a:t>(</a:t>
            </a:r>
            <a:r>
              <a:rPr lang="zh-CN" altLang="en-US" sz="1400" dirty="0">
                <a:latin typeface="楷体" panose="02010609060101010101" pitchFamily="2" charset="-122"/>
              </a:rPr>
              <a:t>内外向</a:t>
            </a:r>
            <a:r>
              <a:rPr lang="en-US" altLang="zh-CN" sz="1400" dirty="0">
                <a:latin typeface="楷体" panose="02010609060101010101" pitchFamily="2" charset="-122"/>
              </a:rPr>
              <a:t>)</a:t>
            </a:r>
            <a:r>
              <a:rPr lang="zh-CN" altLang="en-US" sz="1400" dirty="0">
                <a:latin typeface="楷体" panose="02010609060101010101" pitchFamily="2" charset="-122"/>
              </a:rPr>
              <a:t>均衡，但智力表现一般，主观能动性一般，交际能力较弱；</a:t>
            </a:r>
            <a:r>
              <a:rPr lang="en-US" altLang="zh-CN" sz="1400" b="1" dirty="0">
                <a:latin typeface="楷体" panose="02010609060101010101" pitchFamily="2" charset="-122"/>
              </a:rPr>
              <a:t>B</a:t>
            </a:r>
            <a:r>
              <a:rPr lang="zh-CN" altLang="en-US" sz="1400" b="1" dirty="0">
                <a:latin typeface="楷体" panose="02010609060101010101" pitchFamily="2" charset="-122"/>
              </a:rPr>
              <a:t>型性格具有外向性特点</a:t>
            </a:r>
            <a:r>
              <a:rPr lang="zh-CN" altLang="en-US" sz="1400" dirty="0">
                <a:latin typeface="楷体" panose="02010609060101010101" pitchFamily="2" charset="-122"/>
              </a:rPr>
              <a:t>，情绪不稳定，社会适应性较差，遇事急躁，人际关系不融洽；</a:t>
            </a:r>
            <a:endParaRPr lang="en-US" altLang="zh-CN" sz="1400" dirty="0">
              <a:latin typeface="楷体" panose="02010609060101010101" pitchFamily="2" charset="-122"/>
            </a:endParaRPr>
          </a:p>
          <a:p>
            <a:r>
              <a:rPr lang="en-US" altLang="zh-CN" sz="1400" b="1" dirty="0">
                <a:latin typeface="楷体" panose="02010609060101010101" pitchFamily="2" charset="-122"/>
              </a:rPr>
              <a:t>C</a:t>
            </a:r>
            <a:r>
              <a:rPr lang="zh-CN" altLang="en-US" sz="1400" b="1" dirty="0">
                <a:latin typeface="楷体" panose="02010609060101010101" pitchFamily="2" charset="-122"/>
              </a:rPr>
              <a:t>型性格具有内向性特点</a:t>
            </a:r>
            <a:r>
              <a:rPr lang="zh-CN" altLang="en-US" sz="1400" dirty="0">
                <a:latin typeface="楷体" panose="02010609060101010101" pitchFamily="2" charset="-122"/>
              </a:rPr>
              <a:t>，情绪稳定，社会适应性良好，但在一般情况下表现被动；</a:t>
            </a:r>
            <a:endParaRPr lang="en-US" altLang="zh-CN" sz="1400" dirty="0">
              <a:latin typeface="楷体" panose="02010609060101010101" pitchFamily="2" charset="-122"/>
            </a:endParaRPr>
          </a:p>
          <a:p>
            <a:r>
              <a:rPr lang="en-US" altLang="zh-CN" sz="1400" b="1" dirty="0">
                <a:latin typeface="楷体" panose="02010609060101010101" pitchFamily="2" charset="-122"/>
              </a:rPr>
              <a:t>D</a:t>
            </a:r>
            <a:r>
              <a:rPr lang="zh-CN" altLang="en-US" sz="1400" b="1" dirty="0">
                <a:latin typeface="楷体" panose="02010609060101010101" pitchFamily="2" charset="-122"/>
              </a:rPr>
              <a:t>型性格具有外向性特点</a:t>
            </a:r>
            <a:r>
              <a:rPr lang="zh-CN" altLang="en-US" sz="1400" dirty="0">
                <a:latin typeface="楷体" panose="02010609060101010101" pitchFamily="2" charset="-122"/>
              </a:rPr>
              <a:t>，社会适应性良好或一般，人际关系较好，有组织能力；</a:t>
            </a:r>
            <a:endParaRPr lang="en-US" altLang="zh-CN" sz="1400" dirty="0">
              <a:latin typeface="楷体" panose="02010609060101010101" pitchFamily="2" charset="-122"/>
            </a:endParaRPr>
          </a:p>
          <a:p>
            <a:r>
              <a:rPr lang="en-US" altLang="zh-CN" sz="1400" b="1" dirty="0">
                <a:latin typeface="楷体" panose="02010609060101010101" pitchFamily="2" charset="-122"/>
              </a:rPr>
              <a:t>E</a:t>
            </a:r>
            <a:r>
              <a:rPr lang="zh-CN" altLang="en-US" sz="1400" b="1" dirty="0">
                <a:latin typeface="楷体" panose="02010609060101010101" pitchFamily="2" charset="-122"/>
              </a:rPr>
              <a:t>型性格具有内向性特点</a:t>
            </a:r>
            <a:r>
              <a:rPr lang="zh-CN" altLang="en-US" sz="1400" dirty="0">
                <a:latin typeface="楷体" panose="02010609060101010101" pitchFamily="2" charset="-122"/>
              </a:rPr>
              <a:t>，社会适应性较差或一般，不善交际，但往往善于独立思考，有钻研性。</a:t>
            </a:r>
            <a:endParaRPr lang="en-US" altLang="zh-CN" sz="1400" dirty="0">
              <a:latin typeface="楷体" panose="02010609060101010101" pitchFamily="2"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根据个体独立性程度，人的性格可划分为独立型和顺从型</a:t>
            </a:r>
            <a:endParaRPr lang="en-US" altLang="zh-CN" sz="1600" b="1" dirty="0">
              <a:latin typeface="楷体" panose="02010609060101010101" pitchFamily="2" charset="-122"/>
            </a:endParaRPr>
          </a:p>
          <a:p>
            <a:r>
              <a:rPr lang="zh-CN" altLang="en-US" sz="1400" b="1" dirty="0">
                <a:latin typeface="楷体" panose="02010609060101010101" pitchFamily="2" charset="-122"/>
              </a:rPr>
              <a:t>独立型</a:t>
            </a:r>
            <a:r>
              <a:rPr lang="zh-CN" altLang="en-US" sz="1400" dirty="0">
                <a:latin typeface="楷体" panose="02010609060101010101" pitchFamily="2" charset="-122"/>
              </a:rPr>
              <a:t>的人善于独立思考，不易受外来因素的干扰，能够独立地发现问题和解决问题；</a:t>
            </a:r>
            <a:endParaRPr lang="en-US" altLang="zh-CN" sz="1400" dirty="0">
              <a:latin typeface="楷体" panose="02010609060101010101" pitchFamily="2" charset="-122"/>
            </a:endParaRPr>
          </a:p>
          <a:p>
            <a:r>
              <a:rPr lang="zh-CN" altLang="en-US" sz="1400" b="1" dirty="0">
                <a:latin typeface="楷体" panose="02010609060101010101" pitchFamily="2" charset="-122"/>
              </a:rPr>
              <a:t>顺从型</a:t>
            </a:r>
            <a:r>
              <a:rPr lang="zh-CN" altLang="en-US" sz="1400" dirty="0">
                <a:latin typeface="楷体" panose="02010609060101010101" pitchFamily="2" charset="-122"/>
              </a:rPr>
              <a:t>的人，易受外来因素的干扰，常不加分析地接受他人意见，应变能力较差。</a:t>
            </a:r>
            <a:endParaRPr lang="en-US" altLang="zh-CN" sz="1400" dirty="0">
              <a:latin typeface="楷体" panose="02010609060101010101" pitchFamily="2" charset="-122"/>
              <a:ea typeface="楷体" panose="02010609060101010101" pitchFamily="2" charset="-122"/>
            </a:endParaRPr>
          </a:p>
        </p:txBody>
      </p:sp>
      <p:sp>
        <p:nvSpPr>
          <p:cNvPr id="9" name="文本框 8"/>
          <p:cNvSpPr txBox="1"/>
          <p:nvPr/>
        </p:nvSpPr>
        <p:spPr>
          <a:xfrm>
            <a:off x="3546680" y="259886"/>
            <a:ext cx="15481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三、性格</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684304" y="784544"/>
            <a:ext cx="7887855" cy="398780"/>
          </a:xfrm>
          <a:prstGeom prst="rect">
            <a:avLst/>
          </a:prstGeom>
          <a:noFill/>
        </p:spPr>
        <p:txBody>
          <a:bodyPr wrap="square">
            <a:spAutoFit/>
          </a:bodyPr>
          <a:p>
            <a:r>
              <a:rPr lang="zh-CN" altLang="en-US"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二）性格的</a:t>
            </a:r>
            <a:r>
              <a:rPr lang="zh-CN" altLang="en-US" sz="2000" b="1" dirty="0">
                <a:latin typeface="微软雅黑" panose="020B0503020204020204" pitchFamily="34" charset="-122"/>
                <a:ea typeface="微软雅黑" panose="020B0503020204020204" pitchFamily="34" charset="-122"/>
              </a:rPr>
              <a:t>分类</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ircle(in)">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78184" y="1276400"/>
            <a:ext cx="8389219" cy="2104872"/>
          </a:xfrm>
          <a:prstGeom prst="rect">
            <a:avLst/>
          </a:prstGeom>
          <a:noFill/>
        </p:spPr>
        <p:txBody>
          <a:bodyPr wrap="square">
            <a:spAutoFit/>
          </a:bodyPr>
          <a:lstStyle/>
          <a:p>
            <a:pPr>
              <a:lnSpc>
                <a:spcPct val="150000"/>
              </a:lnSpc>
            </a:pPr>
            <a:r>
              <a:rPr lang="zh-CN" altLang="en-US" dirty="0">
                <a:latin typeface="楷体" panose="02010609060101010101" pitchFamily="2" charset="-122"/>
              </a:rPr>
              <a:t>   性格影响着一个人对职业的适应性，一定的性格适合于从事一定的职业，同时，不同的职业对人有不同的性格要求。例如，驾驶员要求具备注意力稳定、动作敏捷等特点，医生则要求有耐心细致、沉着冷静的性格特征。因此，在职业选择时一定要考虑职业性格特点，考虑职业对人的性格要求，从而根据自己的性格特点选择职业。下面以内、外向性格为例进行分析。</a:t>
            </a:r>
            <a:endParaRPr lang="zh-CN" altLang="en-US" sz="1600" dirty="0">
              <a:latin typeface="楷体" panose="02010609060101010101" pitchFamily="2" charset="-122"/>
              <a:ea typeface="楷体" panose="02010609060101010101" pitchFamily="2" charset="-122"/>
            </a:endParaRPr>
          </a:p>
        </p:txBody>
      </p:sp>
      <p:sp>
        <p:nvSpPr>
          <p:cNvPr id="7" name="文本框 6"/>
          <p:cNvSpPr txBox="1"/>
          <p:nvPr/>
        </p:nvSpPr>
        <p:spPr>
          <a:xfrm>
            <a:off x="2664582" y="238670"/>
            <a:ext cx="3312368"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四、性格与职业的关系</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1044402" y="1839358"/>
            <a:ext cx="7857788" cy="2635465"/>
          </a:xfrm>
          <a:prstGeom prst="rect">
            <a:avLst/>
          </a:prstGeom>
          <a:noFill/>
        </p:spPr>
        <p:txBody>
          <a:bodyPr wrap="square">
            <a:spAutoFit/>
          </a:bodyPr>
          <a:lstStyle/>
          <a:p>
            <a:pPr>
              <a:lnSpc>
                <a:spcPct val="150000"/>
              </a:lnSpc>
            </a:pPr>
            <a:r>
              <a:rPr lang="zh-CN" altLang="en-US" sz="1600" dirty="0"/>
              <a:t>内向性格的人有耐心、谨慎，适合以下职业。</a:t>
            </a:r>
            <a:endParaRPr lang="en-US" altLang="zh-CN" sz="1600" dirty="0"/>
          </a:p>
          <a:p>
            <a:pPr>
              <a:lnSpc>
                <a:spcPct val="150000"/>
              </a:lnSpc>
            </a:pPr>
            <a:r>
              <a:rPr lang="en-US" altLang="zh-CN" sz="1600" dirty="0"/>
              <a:t>  (1)</a:t>
            </a:r>
            <a:r>
              <a:rPr lang="zh-CN" altLang="en-US" sz="1600" dirty="0"/>
              <a:t>脑力劳动为主的研究类职业。</a:t>
            </a:r>
            <a:r>
              <a:rPr lang="en-US" altLang="zh-CN" sz="1600" dirty="0"/>
              <a:t>     (2)</a:t>
            </a:r>
            <a:r>
              <a:rPr lang="zh-CN" altLang="en-US" sz="1600" dirty="0"/>
              <a:t>以事物为主要工作对象的职业。</a:t>
            </a:r>
            <a:endParaRPr lang="en-US" altLang="zh-CN" sz="1600" dirty="0"/>
          </a:p>
          <a:p>
            <a:pPr>
              <a:lnSpc>
                <a:spcPct val="150000"/>
              </a:lnSpc>
            </a:pPr>
            <a:r>
              <a:rPr lang="en-US" altLang="zh-CN" sz="1600" dirty="0"/>
              <a:t>  (3)</a:t>
            </a:r>
            <a:r>
              <a:rPr lang="zh-CN" altLang="en-US" sz="1600" dirty="0"/>
              <a:t>自己独立操作为主的职业。</a:t>
            </a:r>
            <a:r>
              <a:rPr lang="en-US" altLang="zh-CN" sz="1600" dirty="0"/>
              <a:t>         (4)</a:t>
            </a:r>
            <a:r>
              <a:rPr lang="zh-CN" altLang="en-US" sz="1600" dirty="0"/>
              <a:t>重复性较强的简单劳动为主的职业。</a:t>
            </a:r>
            <a:endParaRPr lang="en-US" altLang="zh-CN" sz="1600" dirty="0"/>
          </a:p>
          <a:p>
            <a:pPr>
              <a:lnSpc>
                <a:spcPct val="150000"/>
              </a:lnSpc>
            </a:pPr>
            <a:r>
              <a:rPr lang="en-US" altLang="zh-CN" sz="1600" dirty="0"/>
              <a:t>  (5)</a:t>
            </a:r>
            <a:r>
              <a:rPr lang="zh-CN" altLang="en-US" sz="1600" dirty="0"/>
              <a:t>环境较为偏僻安静的职业。</a:t>
            </a:r>
            <a:r>
              <a:rPr lang="en-US" altLang="zh-CN" sz="1600" dirty="0"/>
              <a:t>         (6)</a:t>
            </a:r>
            <a:r>
              <a:rPr lang="zh-CN" altLang="en-US" sz="1600" dirty="0"/>
              <a:t>要求细致、严密、规则性强的职业。</a:t>
            </a:r>
            <a:endParaRPr lang="en-US" altLang="zh-CN" sz="1600" dirty="0"/>
          </a:p>
          <a:p>
            <a:pPr>
              <a:lnSpc>
                <a:spcPct val="150000"/>
              </a:lnSpc>
            </a:pPr>
            <a:r>
              <a:rPr lang="en-US" altLang="zh-CN" sz="1600" dirty="0"/>
              <a:t>  (7)</a:t>
            </a:r>
            <a:r>
              <a:rPr lang="zh-CN" altLang="en-US" sz="1600" dirty="0"/>
              <a:t>以运筹谋划为主要内容的职业。</a:t>
            </a:r>
            <a:r>
              <a:rPr lang="en-US" altLang="zh-CN" sz="1600" dirty="0"/>
              <a:t>(8)</a:t>
            </a:r>
            <a:r>
              <a:rPr lang="zh-CN" altLang="en-US" sz="1600" dirty="0"/>
              <a:t>感情投入较少、原则性较强的职业。</a:t>
            </a:r>
            <a:endParaRPr lang="en-US" altLang="zh-CN" sz="1600" dirty="0"/>
          </a:p>
          <a:p>
            <a:pPr>
              <a:lnSpc>
                <a:spcPct val="150000"/>
              </a:lnSpc>
            </a:pPr>
            <a:r>
              <a:rPr lang="zh-CN" altLang="en-US" sz="1600" u="sng" dirty="0"/>
              <a:t>医生、科学家、机械师、编辑、工程师、技术人员、艺术家、会计师、打字员、程序设计师等属于此类。</a:t>
            </a:r>
            <a:endParaRPr lang="en-US" altLang="zh-CN" sz="1600" u="sng" dirty="0"/>
          </a:p>
        </p:txBody>
      </p:sp>
      <p:sp>
        <p:nvSpPr>
          <p:cNvPr id="8" name="文本框 7"/>
          <p:cNvSpPr txBox="1"/>
          <p:nvPr/>
        </p:nvSpPr>
        <p:spPr>
          <a:xfrm>
            <a:off x="1044402" y="1443439"/>
            <a:ext cx="5040560"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一）内向性格与职业</a:t>
            </a:r>
            <a:endParaRPr lang="zh-CN" altLang="en-US"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579949" y="268288"/>
            <a:ext cx="348163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四、性格与职业的关系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9" name="任意多边形: 形状 18"/>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 name="任意多边形: 形状 1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9" grpId="0" animBg="1"/>
      <p:bldP spid="2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923813" y="1740545"/>
            <a:ext cx="7416824" cy="2619948"/>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外向性格的人爱好交际，善于活跃气氛，适合以下职业。</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(1)</a:t>
            </a:r>
            <a:r>
              <a:rPr lang="zh-CN" altLang="en-US" sz="1600" dirty="0">
                <a:latin typeface="楷体" panose="02010609060101010101" pitchFamily="2" charset="-122"/>
              </a:rPr>
              <a:t>以体力劳动为主的职业。</a:t>
            </a:r>
            <a:r>
              <a:rPr lang="en-US" altLang="zh-CN" sz="1600" dirty="0">
                <a:latin typeface="楷体" panose="02010609060101010101" pitchFamily="2" charset="-122"/>
              </a:rPr>
              <a:t>      (2)</a:t>
            </a:r>
            <a:r>
              <a:rPr lang="zh-CN" altLang="en-US" sz="1600" dirty="0">
                <a:latin typeface="楷体" panose="02010609060101010101" pitchFamily="2" charset="-122"/>
              </a:rPr>
              <a:t>以人为主要工作对象的职业。</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(3)</a:t>
            </a:r>
            <a:r>
              <a:rPr lang="zh-CN" altLang="en-US" sz="1600" dirty="0">
                <a:latin typeface="楷体" panose="02010609060101010101" pitchFamily="2" charset="-122"/>
              </a:rPr>
              <a:t>以群体合作为主的职业。</a:t>
            </a:r>
            <a:r>
              <a:rPr lang="en-US" altLang="zh-CN" sz="1600" dirty="0">
                <a:latin typeface="楷体" panose="02010609060101010101" pitchFamily="2" charset="-122"/>
              </a:rPr>
              <a:t>      (4)</a:t>
            </a:r>
            <a:r>
              <a:rPr lang="zh-CN" altLang="en-US" sz="1600" dirty="0">
                <a:latin typeface="楷体" panose="02010609060101010101" pitchFamily="2" charset="-122"/>
              </a:rPr>
              <a:t>需要渲染气氛的职业。</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(5)</a:t>
            </a:r>
            <a:r>
              <a:rPr lang="zh-CN" altLang="en-US" sz="1600" dirty="0">
                <a:latin typeface="楷体" panose="02010609060101010101" pitchFamily="2" charset="-122"/>
              </a:rPr>
              <a:t>要求热情、活泼、灵活的职业。</a:t>
            </a:r>
            <a:r>
              <a:rPr lang="en-US" altLang="zh-CN" sz="1600" dirty="0">
                <a:latin typeface="楷体" panose="02010609060101010101" pitchFamily="2" charset="-122"/>
              </a:rPr>
              <a:t>(6)</a:t>
            </a:r>
            <a:r>
              <a:rPr lang="zh-CN" altLang="en-US" sz="1600" dirty="0">
                <a:latin typeface="楷体" panose="02010609060101010101" pitchFamily="2" charset="-122"/>
              </a:rPr>
              <a:t>要求投入感情、情绪配合较多的职业。</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(7)</a:t>
            </a:r>
            <a:r>
              <a:rPr lang="zh-CN" altLang="en-US" sz="1600" dirty="0">
                <a:latin typeface="楷体" panose="02010609060101010101" pitchFamily="2" charset="-122"/>
              </a:rPr>
              <a:t>环境复杂、事务较多的职业。</a:t>
            </a:r>
            <a:r>
              <a:rPr lang="en-US" altLang="zh-CN" sz="1600" dirty="0">
                <a:latin typeface="楷体" panose="02010609060101010101" pitchFamily="2" charset="-122"/>
              </a:rPr>
              <a:t>  (8)</a:t>
            </a:r>
            <a:r>
              <a:rPr lang="zh-CN" altLang="en-US" sz="1600" dirty="0">
                <a:latin typeface="楷体" panose="02010609060101010101" pitchFamily="2" charset="-122"/>
              </a:rPr>
              <a:t>动作型为主的职业。</a:t>
            </a:r>
            <a:endParaRPr lang="en-US" altLang="zh-CN" sz="1600" dirty="0">
              <a:latin typeface="楷体" panose="02010609060101010101" pitchFamily="2" charset="-122"/>
            </a:endParaRPr>
          </a:p>
          <a:p>
            <a:pPr>
              <a:lnSpc>
                <a:spcPct val="150000"/>
              </a:lnSpc>
            </a:pPr>
            <a:r>
              <a:rPr lang="zh-CN" altLang="en-US" sz="1600" u="sng" dirty="0">
                <a:latin typeface="楷体" panose="02010609060101010101" pitchFamily="2" charset="-122"/>
              </a:rPr>
              <a:t>人事顾问、管理人员、律师、记者、政治家、警察、售货员、演员、推销员、广告人员等属于此类。</a:t>
            </a:r>
            <a:endParaRPr lang="en-US" altLang="zh-CN" sz="1600" u="sng" dirty="0">
              <a:latin typeface="楷体" panose="02010609060101010101" pitchFamily="2" charset="-122"/>
              <a:ea typeface="楷体" panose="02010609060101010101" pitchFamily="2" charset="-122"/>
            </a:endParaRPr>
          </a:p>
        </p:txBody>
      </p:sp>
      <p:sp>
        <p:nvSpPr>
          <p:cNvPr id="8" name="文本框 7"/>
          <p:cNvSpPr txBox="1"/>
          <p:nvPr/>
        </p:nvSpPr>
        <p:spPr>
          <a:xfrm>
            <a:off x="957313" y="1335350"/>
            <a:ext cx="4572000"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二）外向性格与职业</a:t>
            </a:r>
            <a:endParaRPr lang="zh-CN" altLang="en-US"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四、职业生涯规划的误区</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4" name="任意多边形: 形状 13"/>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3"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04342" y="1060376"/>
            <a:ext cx="8136904" cy="2619948"/>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  每个人的性格都不可能百分百地契合某种职业，而且性格在很大程度上来源于后天的培养，一个人在社会中往往会因为这样或那样的原因而改变原先的性格。所以，除了按自己的性格特点选择职业，还可以根据自己理想的职业方向来培养和发展自己的职业性格。</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a:t>
            </a:r>
            <a:r>
              <a:rPr lang="zh-CN" altLang="en-US" sz="1600" dirty="0">
                <a:latin typeface="楷体" panose="02010609060101010101" pitchFamily="2" charset="-122"/>
              </a:rPr>
              <a:t>但不要急于下定论，认为自己的性格适合或不适合做某类工作。虽然确立个性优势很重要，但更重要的是通过社会性的学习来适应社会、适应职业岗位工作的要求。</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a:t>
            </a:r>
            <a:r>
              <a:rPr lang="zh-CN" altLang="en-US" sz="1600" dirty="0">
                <a:latin typeface="楷体" panose="02010609060101010101" pitchFamily="2" charset="-122"/>
              </a:rPr>
              <a:t>在认识自我的基础上，优化人格结构，改进人格的不良部分，从而使得自己能够在职业选择中占据更大的主动权。</a:t>
            </a:r>
            <a:endParaRPr lang="en-US" altLang="zh-CN" sz="1600" dirty="0">
              <a:latin typeface="楷体" panose="02010609060101010101" pitchFamily="2" charset="-122"/>
              <a:ea typeface="楷体" panose="02010609060101010101" pitchFamily="2" charset="-122"/>
            </a:endParaRPr>
          </a:p>
        </p:txBody>
      </p:sp>
      <p:sp>
        <p:nvSpPr>
          <p:cNvPr id="7" name="文本框 6"/>
          <p:cNvSpPr txBox="1"/>
          <p:nvPr/>
        </p:nvSpPr>
        <p:spPr>
          <a:xfrm>
            <a:off x="2243288" y="265751"/>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四、职业生涯规划的误区</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267613" y="916360"/>
            <a:ext cx="8877975" cy="3046988"/>
          </a:xfrm>
          <a:prstGeom prst="rect">
            <a:avLst/>
          </a:prstGeom>
          <a:noFill/>
        </p:spPr>
        <p:txBody>
          <a:bodyPr wrap="square">
            <a:spAutoFit/>
          </a:bodyPr>
          <a:lstStyle/>
          <a:p>
            <a:r>
              <a:rPr lang="zh-CN" altLang="en-US" sz="1600" dirty="0">
                <a:latin typeface="楷体" panose="02010609060101010101" pitchFamily="2" charset="-122"/>
              </a:rPr>
              <a:t>   周洋是一名市场营销专业的学生。周洋从小就很喜欢汽车，房间里摆满了他想方设法收集来的汽车模型。他了解到，截至</a:t>
            </a:r>
            <a:r>
              <a:rPr lang="en-US" altLang="zh-CN" sz="1600" dirty="0">
                <a:latin typeface="楷体" panose="02010609060101010101" pitchFamily="2" charset="-122"/>
              </a:rPr>
              <a:t>2017</a:t>
            </a:r>
            <a:r>
              <a:rPr lang="zh-CN" altLang="en-US" sz="1600" dirty="0">
                <a:latin typeface="楷体" panose="02010609060101010101" pitchFamily="2" charset="-122"/>
              </a:rPr>
              <a:t>年年底，全国机动车保有量达</a:t>
            </a:r>
            <a:r>
              <a:rPr lang="en-US" altLang="zh-CN" sz="1600" dirty="0">
                <a:latin typeface="楷体" panose="02010609060101010101" pitchFamily="2" charset="-122"/>
              </a:rPr>
              <a:t>3.10</a:t>
            </a:r>
            <a:r>
              <a:rPr lang="zh-CN" altLang="en-US" sz="1600" dirty="0">
                <a:latin typeface="楷体" panose="02010609060101010101" pitchFamily="2" charset="-122"/>
              </a:rPr>
              <a:t>亿辆，其中汽车</a:t>
            </a:r>
            <a:r>
              <a:rPr lang="en-US" altLang="zh-CN" sz="1600" dirty="0">
                <a:latin typeface="楷体" panose="02010609060101010101" pitchFamily="2" charset="-122"/>
              </a:rPr>
              <a:t>2.17</a:t>
            </a:r>
            <a:r>
              <a:rPr lang="zh-CN" altLang="en-US" sz="1600" dirty="0">
                <a:latin typeface="楷体" panose="02010609060101010101" pitchFamily="2" charset="-122"/>
              </a:rPr>
              <a:t>亿辆，并且这个数字还在持续增长。全球各大知名汽车企业近年来不断扩大在华业务，汽车销售岗位的需求量很大。他想：“如果我毕业后能从事汽车销售方面的工作就好了！”</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但他天性腼腆，即使在熟人面前也极容易紧张，不敢在大众场合发表意见，害怕与陌生人打交道。周洋明白，如果不加以改变，这些性格特征将会阻碍他实现自己的愿望。</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于是，周洋放下思想包袱，不过多计较别人的议论，把重点放在自己身上，有意识地锻炼自己。他到英语角训练口语，去辩论社提高口才，参加了暑期“三下乡”的乡村支教活动，还利用周末时间到超市做兼职，做产品促销活动。这个过程并不容易，为了克服紧张的毛病，他坚持每天在家对着镜子训练面部表情管理。不敢和人说话，就先从社交软件的朋友聊起。</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经过坚持不懈的努力，周洋变得自信、大方、阳光。在毕业的双选会上，他的良好表现赢得了当地保时捷</a:t>
            </a:r>
            <a:r>
              <a:rPr lang="en-US" altLang="zh-CN" sz="1600" dirty="0">
                <a:latin typeface="楷体" panose="02010609060101010101" pitchFamily="2" charset="-122"/>
              </a:rPr>
              <a:t>4S</a:t>
            </a:r>
            <a:r>
              <a:rPr lang="zh-CN" altLang="en-US" sz="1600" dirty="0">
                <a:latin typeface="楷体" panose="02010609060101010101" pitchFamily="2" charset="-122"/>
              </a:rPr>
              <a:t>店的青睐，保时捷店与周洋在现场达成了初步录用意向。</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01769" cy="737235"/>
          </a:xfrm>
          <a:prstGeom prst="rect">
            <a:avLst/>
          </a:prstGeom>
          <a:noFill/>
        </p:spPr>
        <p:txBody>
          <a:bodyPr wrap="square" rtlCol="0">
            <a:spAutoFit/>
          </a:bodyPr>
          <a:p>
            <a:pPr indent="0" fontAlgn="auto"/>
            <a:r>
              <a:rPr lang="zh-CN" altLang="en-US" sz="2100" b="1">
                <a:hlinkClick r:id="rId2" action="ppaction://hlinkfile"/>
              </a:rPr>
              <a:t>浅析新时期思政教育在大学生职业生涯规划中的内在价值和作用逻辑</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3" y="0"/>
            <a:ext cx="9138701" cy="5145088"/>
          </a:xfrm>
          <a:prstGeom prst="rect">
            <a:avLst/>
          </a:prstGeom>
        </p:spPr>
      </p:pic>
      <p:sp>
        <p:nvSpPr>
          <p:cNvPr id="26" name="矩形 25"/>
          <p:cNvSpPr/>
          <p:nvPr/>
        </p:nvSpPr>
        <p:spPr>
          <a:xfrm>
            <a:off x="2700586" y="2130819"/>
            <a:ext cx="2592011"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兴趣与职业</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240" y="811724"/>
            <a:ext cx="8511108" cy="4276725"/>
          </a:xfrm>
          <a:prstGeom prst="rect">
            <a:avLst/>
          </a:prstGeom>
          <a:noFill/>
        </p:spPr>
        <p:txBody>
          <a:bodyPr wrap="square">
            <a:spAutoFit/>
          </a:bodyPr>
          <a:lstStyle/>
          <a:p>
            <a:pPr algn="ctr"/>
            <a:r>
              <a:rPr lang="zh-CN" altLang="en-US" sz="1600" b="1" dirty="0">
                <a:latin typeface="楷体" panose="02010609060101010101" pitchFamily="2" charset="-122"/>
                <a:ea typeface="楷体" panose="02010609060101010101" pitchFamily="2" charset="-122"/>
              </a:rPr>
              <a:t>    从自我出发寻找工作</a:t>
            </a:r>
            <a:endParaRPr lang="zh-CN" altLang="en-US" sz="1600" b="1" dirty="0">
              <a:latin typeface="楷体" panose="02010609060101010101" pitchFamily="2" charset="-122"/>
              <a:ea typeface="楷体" panose="02010609060101010101" pitchFamily="2" charset="-122"/>
            </a:endParaRPr>
          </a:p>
          <a:p>
            <a:r>
              <a:rPr lang="en-US" sz="1600" dirty="0">
                <a:latin typeface="楷体" panose="02010609060101010101" pitchFamily="2" charset="-122"/>
                <a:ea typeface="楷体" panose="02010609060101010101" pitchFamily="2" charset="-122"/>
              </a:rPr>
              <a:t>    </a:t>
            </a:r>
            <a:r>
              <a:rPr sz="1600" dirty="0">
                <a:latin typeface="楷体" panose="02010609060101010101" pitchFamily="2" charset="-122"/>
                <a:ea typeface="楷体" panose="02010609060101010101" pitchFamily="2" charset="-122"/>
              </a:rPr>
              <a:t>小李于某名牌师范大学中文系本科毕业。她性格文静，有较强的中文写作能力，但不善于口头表达及人际交往，现在在一所中学担任语文教师。</a:t>
            </a:r>
            <a:endParaRPr sz="1600" dirty="0">
              <a:latin typeface="楷体" panose="02010609060101010101" pitchFamily="2" charset="-122"/>
              <a:ea typeface="楷体" panose="02010609060101010101" pitchFamily="2" charset="-122"/>
            </a:endParaRPr>
          </a:p>
          <a:p>
            <a:r>
              <a:rPr lang="en-US" sz="1600" dirty="0">
                <a:latin typeface="楷体" panose="02010609060101010101" pitchFamily="2" charset="-122"/>
                <a:ea typeface="楷体" panose="02010609060101010101" pitchFamily="2" charset="-122"/>
              </a:rPr>
              <a:t>    </a:t>
            </a:r>
            <a:r>
              <a:rPr sz="1600" dirty="0">
                <a:latin typeface="楷体" panose="02010609060101010101" pitchFamily="2" charset="-122"/>
                <a:ea typeface="楷体" panose="02010609060101010101" pitchFamily="2" charset="-122"/>
              </a:rPr>
              <a:t>小李在近两年的教学过程中发现自己不适合教师这个职业，虽然自己具备相应的学历，但不具备教师应有的管理学生的能力。她在课堂上不能够调动学生的积极性，所带班级成绩不理想，学校对其工作表现不是很满意，她自己也很苦恼。因此，她想转行从事其他能够发挥自己文字特长的工作。但具体向哪一个行业转，她还需要慎重考虑。</a:t>
            </a:r>
            <a:endParaRPr sz="1600" dirty="0">
              <a:latin typeface="楷体" panose="02010609060101010101" pitchFamily="2" charset="-122"/>
              <a:ea typeface="楷体" panose="02010609060101010101" pitchFamily="2" charset="-122"/>
            </a:endParaRPr>
          </a:p>
          <a:p>
            <a:r>
              <a:rPr lang="en-US" sz="1600" dirty="0">
                <a:latin typeface="楷体" panose="02010609060101010101" pitchFamily="2" charset="-122"/>
                <a:ea typeface="楷体" panose="02010609060101010101" pitchFamily="2" charset="-122"/>
              </a:rPr>
              <a:t>    </a:t>
            </a:r>
            <a:r>
              <a:rPr sz="1600" dirty="0">
                <a:latin typeface="楷体" panose="02010609060101010101" pitchFamily="2" charset="-122"/>
                <a:ea typeface="楷体" panose="02010609060101010101" pitchFamily="2" charset="-122"/>
              </a:rPr>
              <a:t>师范类毕业生选择中学教师职业似乎是理所当然、顺理成章的事，然而实践中有太多的例子表明，一名师范类毕业生并不一定就是一名称职的教师。</a:t>
            </a:r>
            <a:endParaRPr sz="1600" dirty="0">
              <a:latin typeface="楷体" panose="02010609060101010101" pitchFamily="2" charset="-122"/>
              <a:ea typeface="楷体" panose="02010609060101010101" pitchFamily="2" charset="-122"/>
            </a:endParaRPr>
          </a:p>
          <a:p>
            <a:r>
              <a:rPr lang="en-US" sz="1600" dirty="0">
                <a:latin typeface="楷体" panose="02010609060101010101" pitchFamily="2" charset="-122"/>
                <a:ea typeface="楷体" panose="02010609060101010101" pitchFamily="2" charset="-122"/>
              </a:rPr>
              <a:t>    </a:t>
            </a:r>
            <a:r>
              <a:rPr sz="1600" dirty="0">
                <a:latin typeface="楷体" panose="02010609060101010101" pitchFamily="2" charset="-122"/>
                <a:ea typeface="楷体" panose="02010609060101010101" pitchFamily="2" charset="-122"/>
              </a:rPr>
              <a:t>根据职业生涯发展理论，要想获得成功，必须具备扎实的专业知识、合格的学历资质、良好的综合素质三方面因素。根据这个标准，小李在教师岗位上可以说很难成功。教师工作的确能给小李带来稳定的收入，但凭小李的表现，这个“稳定”还能维持多久？经过一番内心的斗争，她决定重新择业。</a:t>
            </a:r>
            <a:endParaRPr sz="1600" dirty="0">
              <a:latin typeface="楷体" panose="02010609060101010101" pitchFamily="2" charset="-122"/>
              <a:ea typeface="楷体" panose="02010609060101010101" pitchFamily="2" charset="-122"/>
            </a:endParaRPr>
          </a:p>
          <a:p>
            <a:r>
              <a:rPr lang="en-US" sz="1600" dirty="0">
                <a:latin typeface="楷体" panose="02010609060101010101" pitchFamily="2" charset="-122"/>
                <a:ea typeface="楷体" panose="02010609060101010101" pitchFamily="2" charset="-122"/>
              </a:rPr>
              <a:t>    </a:t>
            </a:r>
            <a:r>
              <a:rPr sz="1600" dirty="0">
                <a:latin typeface="楷体" panose="02010609060101010101" pitchFamily="2" charset="-122"/>
                <a:ea typeface="楷体" panose="02010609060101010101" pitchFamily="2" charset="-122"/>
              </a:rPr>
              <a:t>通过对自我能力的分析，小李认识到自己虽然不擅长管理学生，口头表达能力差，但文字表达能力强，文笔优美，其职业倾向也是希望发挥自身在文字方面的优势。于是，小李决定到广告公司去应聘。与意料中的一样，小李很顺利地通过了广告公司的笔试与面试，成为一名广告文案编辑人员。“现在感觉好多了。”从事了一年广告文案编辑工作的小李这样说。</a:t>
            </a:r>
            <a:endParaRPr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课程导入</a:t>
            </a:r>
            <a:r>
              <a:rPr lang="en-US" altLang="zh-CN" sz="2400" b="1" dirty="0">
                <a:latin typeface="微软雅黑" panose="020B0503020204020204" pitchFamily="34" charset="-122"/>
                <a:ea typeface="微软雅黑" panose="020B0503020204020204" pitchFamily="34" charset="-122"/>
              </a:rPr>
              <a:t> </a:t>
            </a:r>
            <a:endParaRPr lang="zh-CN" altLang="en-US" sz="2400" b="1" dirty="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900386" y="1924472"/>
            <a:ext cx="7776864" cy="773289"/>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 兴趣是人认识某种事物或从事某种活动的心理倾向，它是以认识和探索外界事物的需要为基础的，推动人认识事物、探索真理的重要动机。</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959178" y="1416854"/>
            <a:ext cx="4572000"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兴趣的含义</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3420666" y="240886"/>
            <a:ext cx="4154955"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一、兴趣</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330507" y="1334041"/>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99045" y="1483941"/>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7"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274572"/>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物质兴趣和精神兴趣</a:t>
            </a:r>
            <a:endParaRPr lang="en-US" altLang="zh-CN"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4176349" y="2716560"/>
            <a:ext cx="3866160" cy="274572"/>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en-US" altLang="zh-CN" sz="2000" b="1" dirty="0">
                <a:latin typeface="微软雅黑" panose="020B0503020204020204" pitchFamily="34" charset="-122"/>
                <a:ea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rPr>
              <a:t>直接兴趣和间接兴趣</a:t>
            </a:r>
            <a:endParaRPr lang="en-US" altLang="zh-CN" sz="2000" b="1"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4177143" y="3766207"/>
            <a:ext cx="3866160" cy="274572"/>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en-US" altLang="zh-CN" sz="2000" b="1" dirty="0">
                <a:latin typeface="微软雅黑" panose="020B0503020204020204" pitchFamily="34" charset="-122"/>
                <a:ea typeface="微软雅黑" panose="020B0503020204020204" pitchFamily="34" charset="-122"/>
              </a:rPr>
              <a:t>3.</a:t>
            </a:r>
            <a:r>
              <a:rPr lang="zh-CN" altLang="en-US" sz="2000" b="1" dirty="0">
                <a:latin typeface="微软雅黑" panose="020B0503020204020204" pitchFamily="34" charset="-122"/>
                <a:ea typeface="微软雅黑" panose="020B0503020204020204" pitchFamily="34" charset="-122"/>
              </a:rPr>
              <a:t>个人兴趣和社会兴趣</a:t>
            </a:r>
            <a:endParaRPr lang="en-US" altLang="zh-CN" sz="2000" b="1" dirty="0">
              <a:latin typeface="微软雅黑" panose="020B0503020204020204" pitchFamily="34" charset="-122"/>
              <a:ea typeface="微软雅黑" panose="020B0503020204020204" pitchFamily="34" charset="-122"/>
              <a:sym typeface="+mn-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3175056" y="253291"/>
            <a:ext cx="2291419"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二</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兴趣的分类</a:t>
            </a:r>
            <a:endParaRPr lang="zh-CN" altLang="en-US" sz="24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96330" y="988368"/>
            <a:ext cx="8208912" cy="341632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物质兴趣和精神兴趣</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物质兴趣主要指人们对舒适的物质生活</a:t>
            </a:r>
            <a:r>
              <a:rPr lang="en-US" altLang="zh-CN" sz="1600" dirty="0">
                <a:latin typeface="楷体" panose="02010609060101010101" pitchFamily="2" charset="-122"/>
              </a:rPr>
              <a:t>(</a:t>
            </a:r>
            <a:r>
              <a:rPr lang="zh-CN" altLang="en-US" sz="1600" dirty="0">
                <a:latin typeface="楷体" panose="02010609060101010101" pitchFamily="2" charset="-122"/>
              </a:rPr>
              <a:t>如衣、食、住、行等</a:t>
            </a:r>
            <a:r>
              <a:rPr lang="en-US" altLang="zh-CN" sz="1600" dirty="0">
                <a:latin typeface="楷体" panose="02010609060101010101" pitchFamily="2" charset="-122"/>
              </a:rPr>
              <a:t>)</a:t>
            </a:r>
            <a:r>
              <a:rPr lang="zh-CN" altLang="en-US" sz="1600" dirty="0">
                <a:latin typeface="楷体" panose="02010609060101010101" pitchFamily="2" charset="-122"/>
              </a:rPr>
              <a:t>的兴趣和追求，精神兴趣主要指人们对精神生活</a:t>
            </a:r>
            <a:r>
              <a:rPr lang="en-US" altLang="zh-CN" sz="1600" dirty="0">
                <a:latin typeface="楷体" panose="02010609060101010101" pitchFamily="2" charset="-122"/>
              </a:rPr>
              <a:t>(</a:t>
            </a:r>
            <a:r>
              <a:rPr lang="zh-CN" altLang="en-US" sz="1600" dirty="0">
                <a:latin typeface="楷体" panose="02010609060101010101" pitchFamily="2" charset="-122"/>
              </a:rPr>
              <a:t>如学习、研究、文学艺术等</a:t>
            </a:r>
            <a:r>
              <a:rPr lang="en-US" altLang="zh-CN" sz="1600" dirty="0">
                <a:latin typeface="楷体" panose="02010609060101010101" pitchFamily="2" charset="-122"/>
              </a:rPr>
              <a:t>)</a:t>
            </a:r>
            <a:r>
              <a:rPr lang="zh-CN" altLang="en-US" sz="1600" dirty="0">
                <a:latin typeface="楷体" panose="02010609060101010101" pitchFamily="2" charset="-122"/>
              </a:rPr>
              <a:t>的兴趣和追求。</a:t>
            </a:r>
            <a:endParaRPr lang="en-US" altLang="zh-CN" sz="1600" dirty="0">
              <a:latin typeface="楷体" panose="02010609060101010101" pitchFamily="2"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直接兴趣和间接兴趣</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直接兴趣和间接兴趣是相互联系、相互促进的，如果没有直接兴趣，制作各种模型的过程就很乏味、枯燥；而没有间接兴趣的支持，也就没有目标，过程就很难持久下去。</a:t>
            </a:r>
            <a:endParaRPr lang="en-US" altLang="zh-CN" sz="1600" dirty="0">
              <a:latin typeface="楷体" panose="02010609060101010101" pitchFamily="2" charset="-122"/>
            </a:endParaRPr>
          </a:p>
          <a:p>
            <a:r>
              <a:rPr lang="zh-CN" altLang="en-US" sz="1600" dirty="0">
                <a:latin typeface="楷体" panose="02010609060101010101" pitchFamily="2" charset="-122"/>
              </a:rPr>
              <a:t>因此，只有把直接兴趣和间接兴趣有机地结合起来，才能充分发挥一个人的积极性和创造性，才能持之以恒，目标明确，取得成功。</a:t>
            </a:r>
            <a:endParaRPr lang="en-US" altLang="zh-CN" sz="1600" dirty="0">
              <a:latin typeface="楷体" panose="02010609060101010101" pitchFamily="2"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个人兴趣和社会兴趣</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个人兴趣是指个体以特定的事物、活动及人为对象，所产生的积极的和带有倾向性、选择性的态度与情绪。社会兴趣是指社会成员对某一领域的普遍兴趣，或社会某一领域对社会成员的普遍需求。</a:t>
            </a:r>
            <a:endParaRPr lang="zh-CN" altLang="en-US" sz="1600" dirty="0">
              <a:latin typeface="楷体" panose="02010609060101010101" pitchFamily="2" charset="-122"/>
              <a:ea typeface="楷体" panose="02010609060101010101" pitchFamily="2" charset="-122"/>
            </a:endParaRPr>
          </a:p>
        </p:txBody>
      </p:sp>
      <p:sp>
        <p:nvSpPr>
          <p:cNvPr id="7" name="文本框 6"/>
          <p:cNvSpPr txBox="1"/>
          <p:nvPr/>
        </p:nvSpPr>
        <p:spPr>
          <a:xfrm>
            <a:off x="3175056" y="253291"/>
            <a:ext cx="2291419"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二</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兴趣的分类</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543953" y="782389"/>
            <a:ext cx="8374590" cy="4192058"/>
          </a:xfrm>
          <a:prstGeom prst="rect">
            <a:avLst/>
          </a:prstGeom>
          <a:noFill/>
        </p:spPr>
        <p:txBody>
          <a:bodyPr wrap="square">
            <a:noAutofit/>
          </a:bodyPr>
          <a:lstStyle/>
          <a:p>
            <a:pPr algn="l">
              <a:lnSpc>
                <a:spcPct val="150000"/>
              </a:lnSpc>
            </a:pPr>
            <a:r>
              <a:rPr lang="zh-CN" altLang="en-US" sz="1600" dirty="0">
                <a:latin typeface="楷体" panose="02010609060101010101" pitchFamily="2" charset="-122"/>
                <a:ea typeface="楷体" panose="02010609060101010101" pitchFamily="2" charset="-122"/>
                <a:sym typeface="+mn-ea"/>
              </a:rPr>
              <a:t>请你回顾最近一段时间的生活点滴，回味让你感到愉快的事件。请举出 1 ～ 3 件在发生时</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或完成后让你感受到有一定程度的喜悦和满意的事件，想想这些事件的共同特性。</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第一件：</a:t>
            </a:r>
            <a:r>
              <a:rPr lang="en-US" altLang="zh-CN" sz="1600" dirty="0">
                <a:latin typeface="楷体" panose="02010609060101010101" pitchFamily="2" charset="-122"/>
                <a:ea typeface="楷体" panose="02010609060101010101" pitchFamily="2" charset="-122"/>
              </a:rPr>
              <a:t>_</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sym typeface="+mn-ea"/>
              </a:rPr>
              <a:t>第二节：</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在闲暇时间里，你通常会从事哪些休闲活动呢？列出 1 ～ 3 项你所喜欢的活动，想想这些</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活动的共同特性。</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活动一：</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活动二：</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活动三：</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这些愉快的日常体验和喜欢的活动中都蕴含着你的兴趣，想想如果让你做这样的工作，你是</a:t>
            </a:r>
            <a:endParaRPr lang="zh-CN" altLang="en-US" sz="1600" dirty="0">
              <a:latin typeface="楷体" panose="02010609060101010101" pitchFamily="2" charset="-122"/>
              <a:ea typeface="楷体" panose="02010609060101010101" pitchFamily="2" charset="-122"/>
            </a:endParaRPr>
          </a:p>
          <a:p>
            <a:pPr algn="l">
              <a:lnSpc>
                <a:spcPct val="150000"/>
              </a:lnSpc>
            </a:pPr>
            <a:r>
              <a:rPr lang="zh-CN" altLang="en-US" sz="1600" dirty="0">
                <a:latin typeface="楷体" panose="02010609060101010101" pitchFamily="2" charset="-122"/>
                <a:ea typeface="楷体" panose="02010609060101010101" pitchFamily="2" charset="-122"/>
              </a:rPr>
              <a:t>否会感到兴奋呢？</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8" y="1077904"/>
            <a:ext cx="8386636" cy="298928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对未来活动的准备作用</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兴趣是人最强有力的内部驱动力，每个人都会对所感兴趣的事物给予优先注意和积极图文郭晶晶：赢在职业兴趣探索，并表现出心驰神往。例如，一名学生对体育感兴趣，就可能密切关注体育赛事，积极参加体育锻炼，为将来研究和从事体育方面的工作打基础、做准备。</a:t>
            </a:r>
            <a:endParaRPr lang="en-US" altLang="zh-CN" sz="1600" dirty="0">
              <a:latin typeface="楷体" panose="02010609060101010101" pitchFamily="2"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对正在进行的活动的推动作用</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人在实现目标的过程中，会碰到各种困难和障碍。这时候兴趣就能激发个体强烈的创造热情，增强克服困难的信心和决心，使个体摒除杂念，消除紧张、畏惧等心理，心力集中，摆脱烦恼，克服阻力，攻克“问题”和“难关”。</a:t>
            </a:r>
            <a:endParaRPr lang="zh-CN" altLang="en-US" sz="1600" dirty="0">
              <a:latin typeface="楷体" panose="02010609060101010101" pitchFamily="2" charset="-122"/>
              <a:ea typeface="楷体" panose="02010609060101010101" pitchFamily="2" charset="-122"/>
            </a:endParaRPr>
          </a:p>
        </p:txBody>
      </p:sp>
      <p:sp>
        <p:nvSpPr>
          <p:cNvPr id="7" name="文本框 6"/>
          <p:cNvSpPr txBox="1"/>
          <p:nvPr/>
        </p:nvSpPr>
        <p:spPr>
          <a:xfrm>
            <a:off x="3175056" y="253291"/>
            <a:ext cx="2291419" cy="46166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三</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兴趣的作用</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45302" y="772344"/>
            <a:ext cx="8568951" cy="4031873"/>
          </a:xfrm>
          <a:prstGeom prst="rect">
            <a:avLst/>
          </a:prstGeom>
          <a:noFill/>
        </p:spPr>
        <p:txBody>
          <a:bodyPr wrap="square">
            <a:spAutoFit/>
          </a:bodyPr>
          <a:lstStyle/>
          <a:p>
            <a:r>
              <a:rPr lang="zh-CN" altLang="en-US" sz="1600" dirty="0">
                <a:latin typeface="楷体" panose="02010609060101010101" pitchFamily="2" charset="-122"/>
              </a:rPr>
              <a:t>   颜宁，结构生物学领域知名学者，颇受瞩目的女科学家，清华大学和普林斯顿大学的学术专家。她</a:t>
            </a:r>
            <a:r>
              <a:rPr lang="en-US" altLang="zh-CN" sz="1600" dirty="0">
                <a:latin typeface="楷体" panose="02010609060101010101" pitchFamily="2" charset="-122"/>
              </a:rPr>
              <a:t>30</a:t>
            </a:r>
            <a:r>
              <a:rPr lang="zh-CN" altLang="en-US" sz="1600" dirty="0">
                <a:latin typeface="楷体" panose="02010609060101010101" pitchFamily="2" charset="-122"/>
              </a:rPr>
              <a:t>岁成为清华最年轻的博士生导师，</a:t>
            </a:r>
            <a:r>
              <a:rPr lang="en-US" altLang="zh-CN" sz="1600" dirty="0">
                <a:latin typeface="楷体" panose="02010609060101010101" pitchFamily="2" charset="-122"/>
              </a:rPr>
              <a:t>37</a:t>
            </a:r>
            <a:r>
              <a:rPr lang="zh-CN" altLang="en-US" sz="1600" dirty="0">
                <a:latin typeface="楷体" panose="02010609060101010101" pitchFamily="2" charset="-122"/>
              </a:rPr>
              <a:t>岁率领平均年龄不到</a:t>
            </a:r>
            <a:r>
              <a:rPr lang="en-US" altLang="zh-CN" sz="1600" dirty="0">
                <a:latin typeface="楷体" panose="02010609060101010101" pitchFamily="2" charset="-122"/>
              </a:rPr>
              <a:t>30</a:t>
            </a:r>
            <a:r>
              <a:rPr lang="zh-CN" altLang="en-US" sz="1600" dirty="0">
                <a:latin typeface="楷体" panose="02010609060101010101" pitchFamily="2" charset="-122"/>
              </a:rPr>
              <a:t>岁的团队攻克困扰结构生物学界半世纪的科学难题。</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颜宁从小就对科学怀有强烈的兴趣。仰望星空的时候就一直想知道，宇宙外面是个什么样子，宇宙是无穷的，什么叫作无穷，宇宙到底有没有边界。上初中时，她知道了一个概念，叫作细胞，于是她又开始好奇细胞的样子。如果</a:t>
            </a:r>
            <a:r>
              <a:rPr lang="en-US" altLang="zh-CN" sz="1600" dirty="0">
                <a:latin typeface="楷体" panose="02010609060101010101" pitchFamily="2" charset="-122"/>
              </a:rPr>
              <a:t>《</a:t>
            </a:r>
            <a:r>
              <a:rPr lang="zh-CN" altLang="en-US" sz="1600" dirty="0">
                <a:latin typeface="楷体" panose="02010609060101010101" pitchFamily="2" charset="-122"/>
              </a:rPr>
              <a:t>西游记</a:t>
            </a:r>
            <a:r>
              <a:rPr lang="en-US" altLang="zh-CN" sz="1600" dirty="0">
                <a:latin typeface="楷体" panose="02010609060101010101" pitchFamily="2" charset="-122"/>
              </a:rPr>
              <a:t>》</a:t>
            </a:r>
            <a:r>
              <a:rPr lang="zh-CN" altLang="en-US" sz="1600" dirty="0">
                <a:latin typeface="楷体" panose="02010609060101010101" pitchFamily="2" charset="-122"/>
              </a:rPr>
              <a:t>里的孙悟空真的会七十二变，可以无限地缩小，如果小到像一个分子大小，然后进入细胞，他会看到一个什么样的世界？她迫切地想知道细胞内的世界。她的本科、研究生、博士阶段都选择了生物科学与技术专业，学成后也继续在该领域做研究。</a:t>
            </a:r>
            <a:endParaRPr lang="en-US" altLang="zh-CN" sz="1600" dirty="0">
              <a:latin typeface="楷体" panose="02010609060101010101" pitchFamily="2" charset="-122"/>
            </a:endParaRPr>
          </a:p>
          <a:p>
            <a:r>
              <a:rPr lang="zh-CN" altLang="en-US" sz="1600" dirty="0">
                <a:latin typeface="楷体" panose="02010609060101010101" pitchFamily="2" charset="-122"/>
              </a:rPr>
              <a:t>   有学生问她：“颜老师，安迪</a:t>
            </a:r>
            <a:r>
              <a:rPr lang="en-US" altLang="zh-CN" sz="1600" dirty="0">
                <a:latin typeface="楷体" panose="02010609060101010101" pitchFamily="2" charset="-122"/>
              </a:rPr>
              <a:t>(</a:t>
            </a:r>
            <a:r>
              <a:rPr lang="zh-CN" altLang="en-US" sz="1600" dirty="0">
                <a:latin typeface="楷体" panose="02010609060101010101" pitchFamily="2" charset="-122"/>
              </a:rPr>
              <a:t>都市剧</a:t>
            </a:r>
            <a:r>
              <a:rPr lang="en-US" altLang="zh-CN" sz="1600" dirty="0">
                <a:latin typeface="楷体" panose="02010609060101010101" pitchFamily="2" charset="-122"/>
              </a:rPr>
              <a:t>《</a:t>
            </a:r>
            <a:r>
              <a:rPr lang="zh-CN" altLang="en-US" sz="1600" dirty="0">
                <a:latin typeface="楷体" panose="02010609060101010101" pitchFamily="2" charset="-122"/>
              </a:rPr>
              <a:t>欢乐颂</a:t>
            </a:r>
            <a:r>
              <a:rPr lang="en-US" altLang="zh-CN" sz="1600" dirty="0">
                <a:latin typeface="楷体" panose="02010609060101010101" pitchFamily="2" charset="-122"/>
              </a:rPr>
              <a:t>》</a:t>
            </a:r>
            <a:r>
              <a:rPr lang="zh-CN" altLang="en-US" sz="1600" dirty="0">
                <a:latin typeface="楷体" panose="02010609060101010101" pitchFamily="2" charset="-122"/>
              </a:rPr>
              <a:t>的女主角，刘涛饰演</a:t>
            </a:r>
            <a:r>
              <a:rPr lang="en-US" altLang="zh-CN" sz="1600" dirty="0">
                <a:latin typeface="楷体" panose="02010609060101010101" pitchFamily="2" charset="-122"/>
              </a:rPr>
              <a:t>)</a:t>
            </a:r>
            <a:r>
              <a:rPr lang="zh-CN" altLang="en-US" sz="1600" dirty="0">
                <a:latin typeface="楷体" panose="02010609060101010101" pitchFamily="2" charset="-122"/>
              </a:rPr>
              <a:t>在金融界的地位一定没有你在学术界的地位高，安迪的工作强度一定没有你的工作强度大。可是，你看她的回报。你每天那么辛苦，薪水却比她少好多。你看她的衣服多漂亮，你难道心里不会不平衡吗？”颜宁说：“那你觉得安迪就比我幸福吗？难道金钱就变成衡量自己的幸福感的一个标准了吗？一个人不论是谁，有一件事情是非常公平的，就是向死而生。</a:t>
            </a:r>
            <a:endParaRPr lang="en-US" altLang="zh-CN" sz="1600" dirty="0">
              <a:latin typeface="楷体" panose="02010609060101010101" pitchFamily="2" charset="-122"/>
            </a:endParaRPr>
          </a:p>
          <a:p>
            <a:r>
              <a:rPr lang="zh-CN" altLang="en-US" sz="1600" dirty="0">
                <a:latin typeface="楷体" panose="02010609060101010101" pitchFamily="2" charset="-122"/>
              </a:rPr>
              <a:t>   每个人在这个世界上都是几十年到百多年的尺度，你有没有想过想要什么样的生活？对我而言，只是觉得很简单地去喜欢这么一个科学的世界。”</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56032" y="1008232"/>
            <a:ext cx="8424936" cy="3539430"/>
          </a:xfrm>
          <a:prstGeom prst="rect">
            <a:avLst/>
          </a:prstGeom>
          <a:noFill/>
        </p:spPr>
        <p:txBody>
          <a:bodyPr wrap="square">
            <a:spAutoFit/>
          </a:bodyPr>
          <a:lstStyle/>
          <a:p>
            <a:r>
              <a:rPr lang="zh-CN" altLang="en-US" sz="1600" dirty="0">
                <a:latin typeface="楷体" panose="02010609060101010101" pitchFamily="2" charset="-122"/>
              </a:rPr>
              <a:t>  在工作世界里也有所谓的兴趣。当兴趣的对象指向某种职业时，就形成了职业兴趣。它是一个人力求认识、接触和掌握某种职业或专业的心理倾向，是一个人想从事某种职业的愿望。  </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个体如果能根据自己的爱好去选择职业生涯，他的主动性将会得到充分发挥。即使工作十分劳累，也总是兴致勃勃、心情愉快；即使困难重重，也绝不灰心丧气，总能想尽办法、百折不挠地去克服它。</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霍兰德根据本人大量的职业咨询经验及职业类型理论编制了霍兰德职业兴趣测验，是目前应用最广泛的测评工具之一。霍兰德认为，兴趣是描述人格的另一种方法，是职业选择中一个更为普遍的概念。在霍兰德的理论中，人格被看作兴趣、价值、需求、技巧、信仰、态度和学习个性的综合体。就职业选择而言，兴趣是个体和职业匹配的过程中最重要的因素，兴趣和职业选择之间应有一种内在的对应关系。</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霍兰德职业兴趣理论是最具影响力的职业发展理论和职业分类体系。根据兴趣的不同，人格可分为研究型</a:t>
            </a:r>
            <a:r>
              <a:rPr lang="en-US" altLang="zh-CN" sz="1600" dirty="0">
                <a:latin typeface="楷体" panose="02010609060101010101" pitchFamily="2" charset="-122"/>
              </a:rPr>
              <a:t>(investigative)</a:t>
            </a:r>
            <a:r>
              <a:rPr lang="zh-CN" altLang="en-US" sz="1600" dirty="0">
                <a:latin typeface="楷体" panose="02010609060101010101" pitchFamily="2" charset="-122"/>
              </a:rPr>
              <a:t>、艺术型</a:t>
            </a:r>
            <a:r>
              <a:rPr lang="en-US" altLang="zh-CN" sz="1600" dirty="0">
                <a:latin typeface="楷体" panose="02010609060101010101" pitchFamily="2" charset="-122"/>
              </a:rPr>
              <a:t>(artistic)</a:t>
            </a:r>
            <a:r>
              <a:rPr lang="zh-CN" altLang="en-US" sz="1600" dirty="0">
                <a:latin typeface="楷体" panose="02010609060101010101" pitchFamily="2" charset="-122"/>
              </a:rPr>
              <a:t>、社会型</a:t>
            </a:r>
            <a:r>
              <a:rPr lang="en-US" altLang="zh-CN" sz="1600" dirty="0">
                <a:latin typeface="楷体" panose="02010609060101010101" pitchFamily="2" charset="-122"/>
              </a:rPr>
              <a:t>(social)</a:t>
            </a:r>
            <a:r>
              <a:rPr lang="zh-CN" altLang="en-US" sz="1600" dirty="0">
                <a:latin typeface="楷体" panose="02010609060101010101" pitchFamily="2" charset="-122"/>
              </a:rPr>
              <a:t>、企业型</a:t>
            </a:r>
            <a:r>
              <a:rPr lang="en-US" altLang="zh-CN" sz="1600" dirty="0">
                <a:latin typeface="楷体" panose="02010609060101010101" pitchFamily="2" charset="-122"/>
              </a:rPr>
              <a:t>(enterprising)</a:t>
            </a:r>
            <a:r>
              <a:rPr lang="zh-CN" altLang="en-US" sz="1600" dirty="0">
                <a:latin typeface="楷体" panose="02010609060101010101" pitchFamily="2" charset="-122"/>
              </a:rPr>
              <a:t>、常规型</a:t>
            </a:r>
            <a:r>
              <a:rPr lang="en-US" altLang="zh-CN" sz="1600" dirty="0">
                <a:latin typeface="楷体" panose="02010609060101010101" pitchFamily="2" charset="-122"/>
              </a:rPr>
              <a:t>(conventional)</a:t>
            </a:r>
            <a:r>
              <a:rPr lang="zh-CN" altLang="en-US" sz="1600" dirty="0">
                <a:latin typeface="楷体" panose="02010609060101010101" pitchFamily="2" charset="-122"/>
              </a:rPr>
              <a:t>和现实型</a:t>
            </a:r>
            <a:r>
              <a:rPr lang="en-US" altLang="zh-CN" sz="1600" dirty="0">
                <a:latin typeface="楷体" panose="02010609060101010101" pitchFamily="2" charset="-122"/>
              </a:rPr>
              <a:t>(realistic)</a:t>
            </a:r>
            <a:r>
              <a:rPr lang="zh-CN" altLang="en-US" sz="1600" dirty="0">
                <a:latin typeface="楷体" panose="02010609060101010101" pitchFamily="2" charset="-122"/>
              </a:rPr>
              <a:t>六个维度，每个人的性格都是这六个维度的不同程度组合。具体理论可参看第一章第二节“霍兰德的类型论”。</a:t>
            </a:r>
            <a:endParaRPr lang="zh-CN" altLang="en-US" sz="1400" dirty="0">
              <a:latin typeface="楷体" panose="02010609060101010101" pitchFamily="2" charset="-122"/>
              <a:ea typeface="楷体" panose="02010609060101010101" pitchFamily="2" charset="-122"/>
            </a:endParaRPr>
          </a:p>
        </p:txBody>
      </p:sp>
      <p:sp>
        <p:nvSpPr>
          <p:cNvPr id="7" name="文本框 6"/>
          <p:cNvSpPr txBox="1"/>
          <p:nvPr/>
        </p:nvSpPr>
        <p:spPr>
          <a:xfrm>
            <a:off x="2592574" y="301047"/>
            <a:ext cx="345638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二、兴趣与职业的关系</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342565" y="798714"/>
            <a:ext cx="8424936" cy="3970318"/>
          </a:xfrm>
          <a:prstGeom prst="rect">
            <a:avLst/>
          </a:prstGeom>
          <a:noFill/>
        </p:spPr>
        <p:txBody>
          <a:bodyPr wrap="square">
            <a:spAutoFit/>
          </a:bodyPr>
          <a:lstStyle/>
          <a:p>
            <a:r>
              <a:rPr lang="en-US" altLang="zh-CN" sz="1400" dirty="0">
                <a:latin typeface="楷体" panose="02010609060101010101" pitchFamily="2" charset="-122"/>
              </a:rPr>
              <a:t>   《</a:t>
            </a:r>
            <a:r>
              <a:rPr lang="zh-CN" altLang="en-US" sz="1400" dirty="0">
                <a:latin typeface="楷体" panose="02010609060101010101" pitchFamily="2" charset="-122"/>
              </a:rPr>
              <a:t>和平饭店</a:t>
            </a:r>
            <a:r>
              <a:rPr lang="en-US" altLang="zh-CN" sz="1400" dirty="0">
                <a:latin typeface="楷体" panose="02010609060101010101" pitchFamily="2" charset="-122"/>
              </a:rPr>
              <a:t>》</a:t>
            </a:r>
            <a:r>
              <a:rPr lang="zh-CN" altLang="en-US" sz="1400" dirty="0">
                <a:latin typeface="楷体" panose="02010609060101010101" pitchFamily="2" charset="-122"/>
              </a:rPr>
              <a:t>在谍战剧中取得突破与创新，令人眼前一亮。同样令人印象深刻的还有女主角</a:t>
            </a:r>
            <a:r>
              <a:rPr lang="en-US" altLang="zh-CN" sz="1400" dirty="0">
                <a:latin typeface="楷体" panose="02010609060101010101" pitchFamily="2" charset="-122"/>
              </a:rPr>
              <a:t>——</a:t>
            </a:r>
            <a:r>
              <a:rPr lang="zh-CN" altLang="en-US" sz="1400" dirty="0">
                <a:latin typeface="楷体" panose="02010609060101010101" pitchFamily="2" charset="-122"/>
              </a:rPr>
              <a:t>陈数。在塑造一系列国民经典形象后，她又塑造了一个深受观众喜爱的银幕形象。少年时代的陈数一心沉浸在舞蹈中。</a:t>
            </a:r>
            <a:endParaRPr lang="en-US" altLang="zh-CN" sz="1400" dirty="0">
              <a:latin typeface="楷体" panose="02010609060101010101" pitchFamily="2" charset="-122"/>
            </a:endParaRPr>
          </a:p>
          <a:p>
            <a:r>
              <a:rPr lang="en-US" altLang="zh-CN" sz="1400" dirty="0">
                <a:latin typeface="楷体" panose="02010609060101010101" pitchFamily="2" charset="-122"/>
              </a:rPr>
              <a:t>   </a:t>
            </a:r>
            <a:r>
              <a:rPr lang="zh-CN" altLang="en-US" sz="1400" dirty="0">
                <a:latin typeface="楷体" panose="02010609060101010101" pitchFamily="2" charset="-122"/>
              </a:rPr>
              <a:t>父亲是舞蹈家，母亲擅长演奏长笛和钢琴。在父母的影响下，陈数练了</a:t>
            </a:r>
            <a:r>
              <a:rPr lang="en-US" altLang="zh-CN" sz="1400" dirty="0">
                <a:latin typeface="楷体" panose="02010609060101010101" pitchFamily="2" charset="-122"/>
              </a:rPr>
              <a:t>12</a:t>
            </a:r>
            <a:r>
              <a:rPr lang="zh-CN" altLang="en-US" sz="1400" dirty="0">
                <a:latin typeface="楷体" panose="02010609060101010101" pitchFamily="2" charset="-122"/>
              </a:rPr>
              <a:t>年舞蹈。毕业后，陈数进入东方歌舞团，有了稳固又体面的工作。按照大部分人的想法，这个工作既有前途还能分到房子，绝对要好好珍惜，可陈数打破了常规，相比于舞蹈，她发现自己更喜欢演戏。于是她毅然决然地抛下已有的一切，到中央戏剧学院深造，从零开始，专攻表演，用心打磨自己的演技和耐心，直到</a:t>
            </a:r>
            <a:r>
              <a:rPr lang="en-US" altLang="zh-CN" sz="1400" dirty="0">
                <a:latin typeface="楷体" panose="02010609060101010101" pitchFamily="2" charset="-122"/>
              </a:rPr>
              <a:t>28</a:t>
            </a:r>
            <a:r>
              <a:rPr lang="zh-CN" altLang="en-US" sz="1400" dirty="0">
                <a:latin typeface="楷体" panose="02010609060101010101" pitchFamily="2" charset="-122"/>
              </a:rPr>
              <a:t>岁才开始演艺事业。无论是主角还是配角，陈数总是不急不躁，用心演绎着每个角色。在竞争异乎激烈的娱乐圈，即使错过了女演员的最佳出道期，即使流量小花层出不穷，她依然靠实力拿了很多奖。有人说她天赋好、运气好，所以起步晚还能功成名就。但事实上，从优秀舞者到半路出家做演员，是她深思熟虑的结果。放弃苦练多年的舞蹈投身表演，是因为遵从了内心，选择了自己更感兴趣的表演，并且在做出选择后，开始做出详细的计划，一步一步地朝着自己的目标前进，才取得了成功。</a:t>
            </a:r>
            <a:endParaRPr lang="en-US" altLang="zh-CN" sz="1400" dirty="0">
              <a:latin typeface="楷体" panose="02010609060101010101" pitchFamily="2" charset="-122"/>
            </a:endParaRPr>
          </a:p>
          <a:p>
            <a:r>
              <a:rPr lang="en-US" altLang="zh-CN" sz="1400" dirty="0">
                <a:latin typeface="楷体" panose="02010609060101010101" pitchFamily="2" charset="-122"/>
              </a:rPr>
              <a:t>   </a:t>
            </a:r>
            <a:r>
              <a:rPr lang="zh-CN" altLang="en-US" sz="1400" dirty="0">
                <a:latin typeface="楷体" panose="02010609060101010101" pitchFamily="2" charset="-122"/>
              </a:rPr>
              <a:t>任何人的兴趣都不是与生俱来的，都可以在后天的生活实践中培养起来。同样，兴趣也可能随着环境的变迁或个人的成长成熟而发生变化。我们可以通过多种途径培养广泛的兴趣，开阔视野，这样在职业选择上就会有较大的余地。</a:t>
            </a:r>
            <a:endParaRPr lang="en-US" altLang="zh-CN" sz="1400" dirty="0">
              <a:latin typeface="楷体" panose="02010609060101010101" pitchFamily="2" charset="-122"/>
            </a:endParaRPr>
          </a:p>
          <a:p>
            <a:r>
              <a:rPr lang="en-US" altLang="zh-CN" sz="1400" dirty="0">
                <a:latin typeface="楷体" panose="02010609060101010101" pitchFamily="2" charset="-122"/>
              </a:rPr>
              <a:t>  </a:t>
            </a:r>
            <a:r>
              <a:rPr lang="zh-CN" altLang="en-US" sz="1400" dirty="0">
                <a:latin typeface="楷体" panose="02010609060101010101" pitchFamily="2" charset="-122"/>
              </a:rPr>
              <a:t>事实上，在就业时受各种因素的影响，多数人并不总是能够挑选到自己的理想职业。但即便你不喜欢正在从事的工作，“在其位谋其职”，也应该拿出必要的对社会负责的态度，尽快调整职业期望值，适应就业环境，培养职业兴趣，完成工作任务。</a:t>
            </a:r>
            <a:endParaRPr lang="zh-CN" altLang="en-US" sz="12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49877" cy="414020"/>
          </a:xfrm>
          <a:prstGeom prst="rect">
            <a:avLst/>
          </a:prstGeom>
          <a:noFill/>
        </p:spPr>
        <p:txBody>
          <a:bodyPr wrap="square" rtlCol="0">
            <a:spAutoFit/>
          </a:bodyPr>
          <a:p>
            <a:r>
              <a:rPr lang="zh-CN" altLang="en-US" sz="2100" b="1">
                <a:hlinkClick r:id="rId2" action="ppaction://hlinkfile"/>
              </a:rPr>
              <a:t>大学生职业生涯规划研究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3" y="0"/>
            <a:ext cx="9138701" cy="5145088"/>
          </a:xfrm>
          <a:prstGeom prst="rect">
            <a:avLst/>
          </a:prstGeom>
        </p:spPr>
      </p:pic>
      <p:sp>
        <p:nvSpPr>
          <p:cNvPr id="26" name="矩形 25"/>
          <p:cNvSpPr/>
          <p:nvPr/>
        </p:nvSpPr>
        <p:spPr>
          <a:xfrm>
            <a:off x="2700586" y="2130819"/>
            <a:ext cx="2592011"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能力与职业</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44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04</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613203" y="772355"/>
            <a:ext cx="7406475" cy="4191818"/>
          </a:xfrm>
          <a:prstGeom prst="rect">
            <a:avLst/>
          </a:prstGeom>
          <a:noFill/>
        </p:spPr>
        <p:txBody>
          <a:bodyPr wrap="square">
            <a:noAutofit/>
          </a:bodyPr>
          <a:lstStyle/>
          <a:p>
            <a:pPr algn="l"/>
            <a:endParaRPr sz="1800" b="1" dirty="0">
              <a:solidFill>
                <a:srgbClr val="00B0F0"/>
              </a:solidFill>
              <a:latin typeface="楷体" panose="02010609060101010101" pitchFamily="2" charset="-122"/>
              <a:ea typeface="楷体" panose="02010609060101010101" pitchFamily="2" charset="-122"/>
            </a:endParaRPr>
          </a:p>
          <a:p>
            <a:pPr algn="l"/>
            <a:r>
              <a:rPr sz="1800" b="1" dirty="0">
                <a:solidFill>
                  <a:srgbClr val="00B0F0"/>
                </a:solidFill>
                <a:latin typeface="微软雅黑" panose="020B0503020204020204" pitchFamily="34" charset="-122"/>
                <a:ea typeface="微软雅黑" panose="020B0503020204020204" pitchFamily="34" charset="-122"/>
              </a:rPr>
              <a:t>问题讨论</a:t>
            </a:r>
            <a:endParaRPr sz="1600" dirty="0">
              <a:latin typeface="楷体" panose="02010609060101010101" pitchFamily="2" charset="-122"/>
              <a:ea typeface="楷体" panose="02010609060101010101" pitchFamily="2" charset="-122"/>
            </a:endParaRPr>
          </a:p>
          <a:p>
            <a:pPr algn="l"/>
            <a:endParaRPr sz="1600" dirty="0">
              <a:latin typeface="楷体" panose="02010609060101010101" pitchFamily="2" charset="-122"/>
              <a:ea typeface="楷体" panose="02010609060101010101" pitchFamily="2" charset="-122"/>
            </a:endParaRPr>
          </a:p>
          <a:p>
            <a:pPr algn="l"/>
            <a:r>
              <a:rPr sz="1600" dirty="0">
                <a:latin typeface="楷体" panose="02010609060101010101" pitchFamily="2" charset="-122"/>
                <a:ea typeface="楷体" panose="02010609060101010101" pitchFamily="2" charset="-122"/>
              </a:rPr>
              <a:t>（1）在你的学生生涯中，是否遇到过类似小李这样需要抉择的事情？</a:t>
            </a:r>
            <a:endParaRPr sz="1600" dirty="0">
              <a:latin typeface="楷体" panose="02010609060101010101" pitchFamily="2" charset="-122"/>
              <a:ea typeface="楷体" panose="02010609060101010101" pitchFamily="2" charset="-122"/>
            </a:endParaRPr>
          </a:p>
          <a:p>
            <a:pPr algn="l"/>
            <a:r>
              <a:rPr sz="1600" dirty="0">
                <a:latin typeface="楷体" panose="02010609060101010101" pitchFamily="2" charset="-122"/>
                <a:ea typeface="楷体" panose="02010609060101010101" pitchFamily="2" charset="-122"/>
              </a:rPr>
              <a:t>你是如何处理的？</a:t>
            </a:r>
            <a:endParaRPr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rPr>
              <a:t>__________________________________________________________</a:t>
            </a:r>
            <a:endParaRPr lang="en-US"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rPr>
              <a:t>__________________________________________________________</a:t>
            </a:r>
            <a:endParaRPr lang="en-US"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rPr>
              <a:t>__________________________________________________________</a:t>
            </a:r>
            <a:endParaRPr lang="en-US" sz="1600" dirty="0">
              <a:latin typeface="楷体" panose="02010609060101010101" pitchFamily="2" charset="-122"/>
              <a:ea typeface="楷体" panose="02010609060101010101" pitchFamily="2" charset="-122"/>
            </a:endParaRPr>
          </a:p>
          <a:p>
            <a:pPr algn="l"/>
            <a:endParaRPr sz="1600" dirty="0">
              <a:latin typeface="楷体" panose="02010609060101010101" pitchFamily="2" charset="-122"/>
              <a:ea typeface="楷体" panose="02010609060101010101" pitchFamily="2" charset="-122"/>
            </a:endParaRPr>
          </a:p>
          <a:p>
            <a:pPr algn="l"/>
            <a:r>
              <a:rPr sz="1600" dirty="0">
                <a:latin typeface="楷体" panose="02010609060101010101" pitchFamily="2" charset="-122"/>
                <a:ea typeface="楷体" panose="02010609060101010101" pitchFamily="2" charset="-122"/>
              </a:rPr>
              <a:t>（2）在你将来的职业生涯中，你将如何选择工作？</a:t>
            </a:r>
            <a:endParaRPr sz="1600" dirty="0">
              <a:latin typeface="楷体" panose="02010609060101010101" pitchFamily="2" charset="-122"/>
              <a:ea typeface="楷体" panose="02010609060101010101" pitchFamily="2" charset="-122"/>
            </a:endParaRPr>
          </a:p>
          <a:p>
            <a:pPr algn="l"/>
            <a:r>
              <a:rPr lang="en-US" sz="1600" dirty="0">
                <a:latin typeface="楷体" panose="02010609060101010101" pitchFamily="2" charset="-122"/>
                <a:ea typeface="楷体" panose="02010609060101010101" pitchFamily="2" charset="-122"/>
                <a:sym typeface="+mn-ea"/>
              </a:rPr>
              <a:t>__________________________________________________________</a:t>
            </a:r>
            <a:endParaRPr lang="en-US" sz="1600" dirty="0">
              <a:latin typeface="楷体" panose="02010609060101010101" pitchFamily="2" charset="-122"/>
              <a:ea typeface="楷体" panose="02010609060101010101" pitchFamily="2" charset="-122"/>
              <a:sym typeface="+mn-ea"/>
            </a:endParaRPr>
          </a:p>
          <a:p>
            <a:pPr algn="l"/>
            <a:r>
              <a:rPr lang="en-US" sz="1600" dirty="0">
                <a:latin typeface="楷体" panose="02010609060101010101" pitchFamily="2" charset="-122"/>
                <a:ea typeface="楷体" panose="02010609060101010101" pitchFamily="2" charset="-122"/>
                <a:sym typeface="+mn-ea"/>
              </a:rPr>
              <a:t>__________________________________________________________</a:t>
            </a:r>
            <a:endParaRPr lang="en-US" sz="1600" dirty="0">
              <a:latin typeface="楷体" panose="02010609060101010101" pitchFamily="2" charset="-122"/>
              <a:ea typeface="楷体" panose="02010609060101010101" pitchFamily="2" charset="-122"/>
              <a:sym typeface="+mn-ea"/>
            </a:endParaRPr>
          </a:p>
          <a:p>
            <a:pPr algn="l"/>
            <a:r>
              <a:rPr lang="en-US" sz="1600" dirty="0">
                <a:latin typeface="楷体" panose="02010609060101010101" pitchFamily="2" charset="-122"/>
                <a:ea typeface="楷体" panose="02010609060101010101" pitchFamily="2" charset="-122"/>
                <a:sym typeface="+mn-ea"/>
              </a:rPr>
              <a:t>__________________________________________________________</a:t>
            </a:r>
            <a:endParaRPr lang="en-US" sz="1600" dirty="0">
              <a:latin typeface="楷体" panose="02010609060101010101" pitchFamily="2" charset="-122"/>
              <a:ea typeface="楷体" panose="02010609060101010101" pitchFamily="2" charset="-122"/>
              <a:sym typeface="+mn-ea"/>
            </a:endParaRPr>
          </a:p>
          <a:p>
            <a:pPr algn="l"/>
            <a:endParaRPr sz="1600" dirty="0">
              <a:latin typeface="楷体" panose="02010609060101010101" pitchFamily="2" charset="-122"/>
              <a:ea typeface="楷体" panose="02010609060101010101" pitchFamily="2" charset="-122"/>
            </a:endParaRPr>
          </a:p>
          <a:p>
            <a:pPr algn="l"/>
            <a:endParaRPr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F0"/>
          </a:solidFill>
          <a:ln>
            <a:noFill/>
          </a:ln>
        </p:spPr>
        <p:txBody>
          <a:bodyPr anchor="ctr" anchorCtr="1">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chemeClr val="accent1"/>
              </a:solidFill>
              <a:effectLst>
                <a:outerShdw blurRad="38100" dist="25400" dir="5400000" algn="ctr" rotWithShape="0">
                  <a:srgbClr val="6E747A">
                    <a:alpha val="43000"/>
                  </a:srgbClr>
                </a:outerShdw>
              </a:effectLst>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00B0F0"/>
                </a:solidFill>
                <a:latin typeface="微软雅黑" panose="020B0503020204020204" pitchFamily="34" charset="-122"/>
                <a:ea typeface="微软雅黑" panose="020B0503020204020204" pitchFamily="34" charset="-122"/>
              </a:rPr>
              <a:t>课程导入</a:t>
            </a:r>
            <a:endParaRPr lang="zh-CN" altLang="en-US" sz="2400" b="1" dirty="0">
              <a:solidFill>
                <a:srgbClr val="00B0F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3" name="图片 2"/>
          <p:cNvPicPr>
            <a:picLocks noChangeAspect="1"/>
          </p:cNvPicPr>
          <p:nvPr>
            <p:custDataLst>
              <p:tags r:id="rId2"/>
            </p:custDataLst>
          </p:nvPr>
        </p:nvPicPr>
        <p:blipFill>
          <a:blip r:embed="rId3"/>
          <a:stretch>
            <a:fillRect/>
          </a:stretch>
        </p:blipFill>
        <p:spPr>
          <a:xfrm>
            <a:off x="6876801" y="3076520"/>
            <a:ext cx="2230514" cy="20590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1044402" y="1753017"/>
            <a:ext cx="7767389" cy="2250616"/>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能力是完成一项目标或者任务所必需的主观条件。能力是直接影响活动效率，并使活动顺利完成的个性心理特征。能力是在活动中形成、发展和表现出来的。</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例如，在绘画活动中，一名同学在色彩鉴别、空间比例关系的估计等方面能力很强，画得特别逼真，我们说他具有绘画能力。</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再如，在音乐活动中，一名同学的曲调感、节奏感和听觉表象等很出色，歌声优雅动听，我们说他具有音乐能力。倘若一个人不参加某种活动，就难以确定他具有的能力。</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956059" y="1330419"/>
            <a:ext cx="4572000"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能力的定义</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3516053" y="234239"/>
            <a:ext cx="160942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一、能力</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258500" y="1208824"/>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27038" y="1358724"/>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7" grpId="0" animBg="1"/>
      <p:bldP spid="1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24270" y="1348031"/>
            <a:ext cx="8352928" cy="1785104"/>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能力类型差异</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latin typeface="楷体" panose="02010609060101010101" pitchFamily="2" charset="-122"/>
              </a:rPr>
              <a:t>每个人所具有的能力都不仅仅是一种，而是多方面的。对于一个人来说，在他所具有的多种能力中，总有相对来说较强的能力，也有一般的能力和较差的能力，即每个人的能力都是多种能力以特定的结构结合在一起的。</a:t>
            </a:r>
            <a:endParaRPr lang="en-US" altLang="zh-CN" sz="1600" dirty="0">
              <a:latin typeface="楷体" panose="02010609060101010101" pitchFamily="2" charset="-122"/>
            </a:endParaRPr>
          </a:p>
          <a:p>
            <a:r>
              <a:rPr lang="zh-CN" altLang="en-US" sz="1600" dirty="0">
                <a:latin typeface="楷体" panose="02010609060101010101" pitchFamily="2" charset="-122"/>
              </a:rPr>
              <a:t>由于能力类型的差异，人们在实践活动中处理和解决问题的方式方法常常各不相同，虽然完成的是相同的任务，但往往是通过不同方式来实现的。</a:t>
            </a:r>
            <a:endParaRPr lang="zh-CN" altLang="en-US" sz="1600" dirty="0">
              <a:latin typeface="楷体" panose="02010609060101010101" pitchFamily="2" charset="-122"/>
            </a:endParaRPr>
          </a:p>
        </p:txBody>
      </p:sp>
      <p:sp>
        <p:nvSpPr>
          <p:cNvPr id="8" name="文本框 7"/>
          <p:cNvSpPr txBox="1"/>
          <p:nvPr/>
        </p:nvSpPr>
        <p:spPr>
          <a:xfrm>
            <a:off x="415581" y="3076378"/>
            <a:ext cx="8314628" cy="938719"/>
          </a:xfrm>
          <a:prstGeom prst="rect">
            <a:avLst/>
          </a:prstGeom>
          <a:noFill/>
        </p:spPr>
        <p:txBody>
          <a:bodyPr wrap="square">
            <a:spAutoFit/>
          </a:bodyPr>
          <a:lstStyle/>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能力水平差异</a:t>
            </a:r>
            <a:endParaRPr lang="en-US" altLang="zh-CN" sz="1600" dirty="0">
              <a:solidFill>
                <a:schemeClr val="accent2"/>
              </a:solidFill>
              <a:latin typeface="微软雅黑" panose="020B0503020204020204" pitchFamily="34" charset="-122"/>
              <a:ea typeface="微软雅黑" panose="020B0503020204020204" pitchFamily="34" charset="-122"/>
            </a:endParaRPr>
          </a:p>
          <a:p>
            <a:r>
              <a:rPr lang="zh-CN" altLang="en-US" sz="1400" dirty="0">
                <a:latin typeface="楷体" panose="02010609060101010101" pitchFamily="2" charset="-122"/>
              </a:rPr>
              <a:t>能力水平差异是指人与人之间各种能力的发展程度不同，所具有的水平不同。例如，正常的人均具有记忆能力，但人与人之间的记忆力强度不同。正常的人也都有思维能力，但思维的广度和深度不同。</a:t>
            </a:r>
            <a:endParaRPr lang="zh-CN" altLang="en-US" sz="1400" dirty="0">
              <a:latin typeface="楷体" panose="02010609060101010101" pitchFamily="2" charset="-122"/>
            </a:endParaRPr>
          </a:p>
        </p:txBody>
      </p:sp>
      <p:sp>
        <p:nvSpPr>
          <p:cNvPr id="10" name="文本框 9"/>
          <p:cNvSpPr txBox="1"/>
          <p:nvPr/>
        </p:nvSpPr>
        <p:spPr>
          <a:xfrm>
            <a:off x="467864" y="886517"/>
            <a:ext cx="3456384"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能力的差异</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3516053" y="234239"/>
            <a:ext cx="160942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一、能力</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a:xfrm>
            <a:off x="6459497" y="4769032"/>
            <a:ext cx="1747397" cy="212741"/>
          </a:xfrm>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211784" y="758895"/>
            <a:ext cx="8532948" cy="4278094"/>
          </a:xfrm>
          <a:prstGeom prst="rect">
            <a:avLst/>
          </a:prstGeom>
          <a:noFill/>
        </p:spPr>
        <p:txBody>
          <a:bodyPr wrap="square">
            <a:spAutoFit/>
          </a:bodyPr>
          <a:lstStyle/>
          <a:p>
            <a:r>
              <a:rPr lang="zh-CN" altLang="en-US" sz="1600" dirty="0">
                <a:latin typeface="楷体" panose="02010609060101010101" pitchFamily="2" charset="-122"/>
              </a:rPr>
              <a:t>  英国有一名叫作保罗的男子，是一家洗车店的店主，人送外号“洗车之王”。他洗一次车的报酬为</a:t>
            </a:r>
            <a:r>
              <a:rPr lang="en-US" altLang="zh-CN" sz="1600" dirty="0">
                <a:latin typeface="楷体" panose="02010609060101010101" pitchFamily="2" charset="-122"/>
              </a:rPr>
              <a:t>5</a:t>
            </a:r>
            <a:r>
              <a:rPr lang="zh-CN" altLang="en-US" sz="1600" dirty="0">
                <a:latin typeface="楷体" panose="02010609060101010101" pitchFamily="2" charset="-122"/>
              </a:rPr>
              <a:t>万元。虽然洗车的价格昂贵，但是前来洗车的人络绎不绝。</a:t>
            </a:r>
            <a:endParaRPr lang="en-US" altLang="zh-CN" sz="1600" dirty="0">
              <a:latin typeface="楷体" panose="02010609060101010101" pitchFamily="2" charset="-122"/>
            </a:endParaRPr>
          </a:p>
          <a:p>
            <a:r>
              <a:rPr lang="zh-CN" altLang="en-US" sz="1600" dirty="0">
                <a:latin typeface="楷体" panose="02010609060101010101" pitchFamily="2" charset="-122"/>
              </a:rPr>
              <a:t>  他是如何做到的呢？保罗的洗车公司只有他一个人，保罗每次洗车，都要经过大大小小共</a:t>
            </a:r>
            <a:r>
              <a:rPr lang="en-US" altLang="zh-CN" sz="1600" dirty="0">
                <a:latin typeface="楷体" panose="02010609060101010101" pitchFamily="2" charset="-122"/>
              </a:rPr>
              <a:t>61</a:t>
            </a:r>
            <a:r>
              <a:rPr lang="zh-CN" altLang="en-US" sz="1600" dirty="0">
                <a:latin typeface="楷体" panose="02010609060101010101" pitchFamily="2" charset="-122"/>
              </a:rPr>
              <a:t>道工序，这些烦琐的工序全部由他亲手完成。他洗车非常精细，为了防止水渍进入车的内部，所有车缝都要用不伤车的防水胶布密封。去油污的洗涤剂和洗车的泡沫剂均是自行研发的，去污力强又不伤车漆。车型不同，喷水枪的水压也会进行相应调整。轮胎会被卸下来清洗，不放过任何一个细微的地方。看到这里，你已经明白，其实保罗早已经超越了一个简单的洗车工了，可称为汽车工程师，他对汽车的构造了如指掌，所以，汽车内部的拆卸、清洗和重装完全不在话下。</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对于这份工作，他非常自豪地说：“我已经洗了</a:t>
            </a:r>
            <a:r>
              <a:rPr lang="en-US" altLang="zh-CN" sz="1600" dirty="0">
                <a:latin typeface="楷体" panose="02010609060101010101" pitchFamily="2" charset="-122"/>
              </a:rPr>
              <a:t>30</a:t>
            </a:r>
            <a:r>
              <a:rPr lang="zh-CN" altLang="en-US" sz="1600" dirty="0">
                <a:latin typeface="楷体" panose="02010609060101010101" pitchFamily="2" charset="-122"/>
              </a:rPr>
              <a:t>年车，如果可能，我还想再洗</a:t>
            </a:r>
            <a:r>
              <a:rPr lang="en-US" altLang="zh-CN" sz="1600" dirty="0">
                <a:latin typeface="楷体" panose="02010609060101010101" pitchFamily="2" charset="-122"/>
              </a:rPr>
              <a:t>30</a:t>
            </a:r>
            <a:r>
              <a:rPr lang="zh-CN" altLang="en-US" sz="1600" dirty="0">
                <a:latin typeface="楷体" panose="02010609060101010101" pitchFamily="2" charset="-122"/>
              </a:rPr>
              <a:t>年。”甚至你都能从他的肢体感受到他对自己事业的虔诚，工作的时候，保罗或蹲着或跪着。他会像服务贵宾一样去“服侍”每辆车。保罗始终坚信：再小的行业，做到极致，也不简单。</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保罗身上体现的正是如今人们所提倡的“工匠精神”。工匠精神是一种职业精神，也是职业道德、职业能力、职业品质的综合体现，是从业者敬业、专注、精益求精，努力提高技能的行为表现。</a:t>
            </a:r>
            <a:endParaRPr lang="en-US" altLang="zh-CN" sz="1600" dirty="0">
              <a:latin typeface="楷体" panose="02010609060101010101" pitchFamily="2" charset="-122"/>
            </a:endParaRPr>
          </a:p>
          <a:p>
            <a:r>
              <a:rPr lang="en-US" altLang="zh-CN" sz="1600" dirty="0">
                <a:latin typeface="楷体" panose="02010609060101010101" pitchFamily="2" charset="-122"/>
              </a:rPr>
              <a:t>   </a:t>
            </a:r>
            <a:r>
              <a:rPr lang="zh-CN" altLang="en-US" sz="1600" dirty="0">
                <a:latin typeface="楷体" panose="02010609060101010101" pitchFamily="2" charset="-122"/>
              </a:rPr>
              <a:t>职业没有高低贵贱之分，即便是从事一些不起眼的行业，也不意味着低人一等。相反，把平凡的事业做得不平凡更能彰显人之可贵。</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8B2FC3"/>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solidFill>
                <a:srgbClr val="7030A0"/>
              </a:solidFill>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8" y="1455926"/>
            <a:ext cx="8424936" cy="2619948"/>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  人的职业能力是由多种能力叠加复合而成的，它是人们从事某项职业必须具备的多种能力的总和，是</a:t>
            </a:r>
            <a:r>
              <a:rPr lang="zh-CN" altLang="en-US" sz="1600" dirty="0">
                <a:solidFill>
                  <a:schemeClr val="accent2"/>
                </a:solidFill>
                <a:latin typeface="楷体" panose="02010609060101010101" pitchFamily="2" charset="-122"/>
              </a:rPr>
              <a:t>择业的基本参照和就业的基本条件</a:t>
            </a:r>
            <a:r>
              <a:rPr lang="zh-CN" altLang="en-US" sz="1600" dirty="0">
                <a:latin typeface="楷体" panose="02010609060101010101" pitchFamily="2" charset="-122"/>
              </a:rPr>
              <a:t>，也是</a:t>
            </a:r>
            <a:r>
              <a:rPr lang="zh-CN" altLang="en-US" sz="1600" dirty="0">
                <a:solidFill>
                  <a:schemeClr val="accent2"/>
                </a:solidFill>
                <a:latin typeface="楷体" panose="02010609060101010101" pitchFamily="2" charset="-122"/>
              </a:rPr>
              <a:t>胜任职业岗位工作的基本要求</a:t>
            </a:r>
            <a:r>
              <a:rPr lang="zh-CN" altLang="en-US" sz="1600" dirty="0">
                <a:latin typeface="楷体" panose="02010609060101010101" pitchFamily="2" charset="-122"/>
              </a:rPr>
              <a:t>。</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a:t>
            </a:r>
            <a:r>
              <a:rPr lang="zh-CN" altLang="en-US" sz="1600" dirty="0">
                <a:latin typeface="楷体" panose="02010609060101010101" pitchFamily="2" charset="-122"/>
              </a:rPr>
              <a:t>例如，一位教师只具有语言表达能力是不够的，还必须具有对教学的组织和管理能力，对教材的理解和使用能力，对教学问题和教学效果的分析、判断能力，等等。如果说职业兴趣能决定一个人的择业方向，以及在该方面所乐于付出努力的程度，那么</a:t>
            </a:r>
            <a:r>
              <a:rPr lang="zh-CN" altLang="en-US" sz="1600" dirty="0">
                <a:solidFill>
                  <a:schemeClr val="accent1"/>
                </a:solidFill>
                <a:latin typeface="楷体" panose="02010609060101010101" pitchFamily="2" charset="-122"/>
              </a:rPr>
              <a:t>职业能力则能说明一个人在既定的职业方面是否能够胜任，还能说明一个人在该职业中取得成功的可能性</a:t>
            </a:r>
            <a:r>
              <a:rPr lang="zh-CN" altLang="en-US" sz="1600" dirty="0">
                <a:latin typeface="楷体" panose="02010609060101010101" pitchFamily="2" charset="-122"/>
              </a:rPr>
              <a:t>。了解自己的能力、不同职业的能力要求，对合理选择职业有重要参考意义。</a:t>
            </a:r>
            <a:endParaRPr lang="en-US" altLang="zh-CN" sz="1600" dirty="0">
              <a:latin typeface="楷体" panose="02010609060101010101" pitchFamily="2" charset="-122"/>
            </a:endParaRPr>
          </a:p>
        </p:txBody>
      </p:sp>
      <p:sp>
        <p:nvSpPr>
          <p:cNvPr id="7" name="文本框 6"/>
          <p:cNvSpPr txBox="1"/>
          <p:nvPr/>
        </p:nvSpPr>
        <p:spPr>
          <a:xfrm>
            <a:off x="684399" y="994467"/>
            <a:ext cx="3456384"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职业能力的构成</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nvSpPr>
        <p:spPr>
          <a:xfrm>
            <a:off x="1152414" y="4156641"/>
            <a:ext cx="6336704" cy="369332"/>
          </a:xfrm>
          <a:prstGeom prst="rect">
            <a:avLst/>
          </a:prstGeom>
          <a:noFill/>
        </p:spPr>
        <p:txBody>
          <a:bodyPr wrap="square">
            <a:spAutoFit/>
          </a:bodyPr>
          <a:lstStyle/>
          <a:p>
            <a:r>
              <a:rPr lang="zh-CN" altLang="en-US" u="sng" dirty="0">
                <a:latin typeface="楷体" panose="02010609060101010101" pitchFamily="2" charset="-122"/>
              </a:rPr>
              <a:t>职业能力分为一般</a:t>
            </a:r>
            <a:r>
              <a:rPr lang="zh-CN" altLang="en-US" u="sng" dirty="0">
                <a:solidFill>
                  <a:schemeClr val="accent2"/>
                </a:solidFill>
                <a:latin typeface="楷体" panose="02010609060101010101" pitchFamily="2" charset="-122"/>
              </a:rPr>
              <a:t>职业能力</a:t>
            </a:r>
            <a:r>
              <a:rPr lang="zh-CN" altLang="en-US" u="sng" dirty="0">
                <a:latin typeface="楷体" panose="02010609060101010101" pitchFamily="2" charset="-122"/>
              </a:rPr>
              <a:t>、</a:t>
            </a:r>
            <a:r>
              <a:rPr lang="zh-CN" altLang="en-US" u="sng" dirty="0">
                <a:solidFill>
                  <a:schemeClr val="accent1"/>
                </a:solidFill>
                <a:latin typeface="楷体" panose="02010609060101010101" pitchFamily="2" charset="-122"/>
              </a:rPr>
              <a:t>专业能力</a:t>
            </a:r>
            <a:r>
              <a:rPr lang="zh-CN" altLang="en-US" u="sng" dirty="0">
                <a:latin typeface="楷体" panose="02010609060101010101" pitchFamily="2" charset="-122"/>
              </a:rPr>
              <a:t>和</a:t>
            </a:r>
            <a:r>
              <a:rPr lang="zh-CN" altLang="en-US" u="sng" dirty="0">
                <a:solidFill>
                  <a:schemeClr val="accent2"/>
                </a:solidFill>
                <a:latin typeface="楷体" panose="02010609060101010101" pitchFamily="2" charset="-122"/>
              </a:rPr>
              <a:t>职业综合能力</a:t>
            </a:r>
            <a:r>
              <a:rPr lang="zh-CN" altLang="en-US" u="sng" dirty="0">
                <a:latin typeface="楷体" panose="02010609060101010101" pitchFamily="2" charset="-122"/>
              </a:rPr>
              <a:t>。</a:t>
            </a:r>
            <a:endParaRPr lang="zh-CN" altLang="en-US" u="sng" dirty="0"/>
          </a:p>
        </p:txBody>
      </p:sp>
      <p:sp>
        <p:nvSpPr>
          <p:cNvPr id="3" name="文本框 2"/>
          <p:cNvSpPr txBox="1"/>
          <p:nvPr>
            <p:custDataLst>
              <p:tags r:id="rId1"/>
            </p:custDataLst>
          </p:nvPr>
        </p:nvSpPr>
        <p:spPr>
          <a:xfrm>
            <a:off x="3516053" y="234239"/>
            <a:ext cx="160942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一、能力</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8" y="1276529"/>
            <a:ext cx="8424936" cy="3081613"/>
          </a:xfrm>
          <a:prstGeom prst="rect">
            <a:avLst/>
          </a:prstGeom>
          <a:noFill/>
        </p:spPr>
        <p:txBody>
          <a:bodyPr wrap="square">
            <a:spAutoFit/>
          </a:bodyPr>
          <a:lstStyle/>
          <a:p>
            <a:pPr>
              <a:lnSpc>
                <a:spcPct val="150000"/>
              </a:lnSpc>
            </a:pPr>
            <a:r>
              <a:rPr lang="en-US" altLang="zh-CN" b="1" dirty="0">
                <a:solidFill>
                  <a:schemeClr val="accent1"/>
                </a:solidFill>
                <a:latin typeface="微软雅黑" panose="020B0503020204020204" pitchFamily="34" charset="-122"/>
                <a:ea typeface="微软雅黑" panose="020B0503020204020204" pitchFamily="34" charset="-122"/>
              </a:rPr>
              <a:t>1.</a:t>
            </a:r>
            <a:r>
              <a:rPr lang="zh-CN" altLang="en-US" b="1" dirty="0">
                <a:solidFill>
                  <a:schemeClr val="accent1"/>
                </a:solidFill>
                <a:latin typeface="微软雅黑" panose="020B0503020204020204" pitchFamily="34" charset="-122"/>
                <a:ea typeface="微软雅黑" panose="020B0503020204020204" pitchFamily="34" charset="-122"/>
              </a:rPr>
              <a:t>一般职业能力</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一般职业能力指一般的学习能力、文字和语言运用能力、数学运用能力、空间判断能力、手眼协调能力等。</a:t>
            </a:r>
            <a:endParaRPr lang="en-US" altLang="zh-CN" sz="1600" dirty="0">
              <a:latin typeface="楷体" panose="02010609060101010101" pitchFamily="2" charset="-122"/>
            </a:endParaRPr>
          </a:p>
          <a:p>
            <a:pPr>
              <a:lnSpc>
                <a:spcPct val="150000"/>
              </a:lnSpc>
            </a:pPr>
            <a:r>
              <a:rPr lang="en-US" altLang="zh-CN" b="1" dirty="0">
                <a:solidFill>
                  <a:schemeClr val="accent2"/>
                </a:solidFill>
                <a:latin typeface="微软雅黑" panose="020B0503020204020204" pitchFamily="34" charset="-122"/>
                <a:ea typeface="微软雅黑" panose="020B0503020204020204" pitchFamily="34" charset="-122"/>
              </a:rPr>
              <a:t>2.</a:t>
            </a:r>
            <a:r>
              <a:rPr lang="zh-CN" altLang="en-US" b="1" dirty="0">
                <a:solidFill>
                  <a:schemeClr val="accent2"/>
                </a:solidFill>
                <a:latin typeface="微软雅黑" panose="020B0503020204020204" pitchFamily="34" charset="-122"/>
                <a:ea typeface="微软雅黑" panose="020B0503020204020204" pitchFamily="34" charset="-122"/>
              </a:rPr>
              <a:t>专业能力专业能力</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指从事某一职业的专业能力，即胜任某个岗位工作的专业能力，如会计记账、教师讲课。又如，你去应聘某酒店厨师的岗位，用人单位最看重的就是你的烹饪能力。</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专业技能最显著的特点是：它们需要经过有意识的、专门的学习培训获得。专业技能可迁移的可能性比较小，专业技能是一个人成为职业化人士的基本条件。</a:t>
            </a:r>
            <a:endParaRPr lang="zh-CN" altLang="en-US" sz="1200" dirty="0">
              <a:latin typeface="楷体" panose="02010609060101010101" pitchFamily="2" charset="-122"/>
              <a:ea typeface="楷体" panose="02010609060101010101" pitchFamily="2" charset="-122"/>
            </a:endParaRPr>
          </a:p>
        </p:txBody>
      </p:sp>
      <p:sp>
        <p:nvSpPr>
          <p:cNvPr id="7" name="文本框 6"/>
          <p:cNvSpPr txBox="1"/>
          <p:nvPr/>
        </p:nvSpPr>
        <p:spPr>
          <a:xfrm>
            <a:off x="612009" y="843972"/>
            <a:ext cx="3456384"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职业能力的构成</a:t>
            </a:r>
            <a:endParaRPr lang="zh-CN" altLang="en-US" sz="2000" b="1" dirty="0">
              <a:latin typeface="微软雅黑" panose="020B0503020204020204" pitchFamily="34" charset="-122"/>
              <a:ea typeface="微软雅黑" panose="020B0503020204020204" pitchFamily="34" charset="-122"/>
            </a:endParaRPr>
          </a:p>
        </p:txBody>
      </p:sp>
      <p:sp>
        <p:nvSpPr>
          <p:cNvPr id="8" name="等腰三角形 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0" name="文本框 9"/>
          <p:cNvSpPr txBox="1"/>
          <p:nvPr>
            <p:custDataLst>
              <p:tags r:id="rId1"/>
            </p:custDataLst>
          </p:nvPr>
        </p:nvSpPr>
        <p:spPr>
          <a:xfrm>
            <a:off x="3516053" y="234239"/>
            <a:ext cx="160942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一、能力</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33563" y="1553980"/>
            <a:ext cx="2223287" cy="41818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 专业能力</a:t>
            </a:r>
            <a:endParaRPr lang="zh-CN" altLang="en-US" b="1" dirty="0">
              <a:latin typeface="微软雅黑" panose="020B0503020204020204" pitchFamily="34" charset="-122"/>
              <a:ea typeface="微软雅黑" panose="020B0503020204020204" pitchFamily="34" charset="-122"/>
              <a:sym typeface="+mn-lt"/>
            </a:endParaRPr>
          </a:p>
        </p:txBody>
      </p:sp>
      <p:sp>
        <p:nvSpPr>
          <p:cNvPr id="5" name="椭圆 4"/>
          <p:cNvSpPr/>
          <p:nvPr/>
        </p:nvSpPr>
        <p:spPr>
          <a:xfrm>
            <a:off x="3160151" y="2736265"/>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综</a:t>
            </a:r>
            <a:endParaRPr lang="zh-CN" altLang="en-US" sz="2100" dirty="0">
              <a:solidFill>
                <a:prstClr val="white"/>
              </a:solidFill>
              <a:cs typeface="+mn-ea"/>
              <a:sym typeface="+mn-lt"/>
            </a:endParaRPr>
          </a:p>
        </p:txBody>
      </p:sp>
      <p:sp>
        <p:nvSpPr>
          <p:cNvPr id="6" name="椭圆 5"/>
          <p:cNvSpPr/>
          <p:nvPr/>
        </p:nvSpPr>
        <p:spPr>
          <a:xfrm>
            <a:off x="3724704" y="2736265"/>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合</a:t>
            </a:r>
            <a:endParaRPr lang="zh-CN" altLang="en-US" sz="2100" dirty="0">
              <a:solidFill>
                <a:prstClr val="white"/>
              </a:solidFill>
              <a:cs typeface="+mn-ea"/>
              <a:sym typeface="+mn-lt"/>
            </a:endParaRPr>
          </a:p>
        </p:txBody>
      </p:sp>
      <p:sp>
        <p:nvSpPr>
          <p:cNvPr id="7" name="椭圆 6"/>
          <p:cNvSpPr/>
          <p:nvPr/>
        </p:nvSpPr>
        <p:spPr>
          <a:xfrm>
            <a:off x="4289257" y="2736265"/>
            <a:ext cx="692033" cy="69212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能</a:t>
            </a:r>
            <a:endParaRPr lang="zh-CN" altLang="en-US" sz="2100" dirty="0">
              <a:solidFill>
                <a:prstClr val="white"/>
              </a:solidFill>
              <a:cs typeface="+mn-ea"/>
              <a:sym typeface="+mn-lt"/>
            </a:endParaRPr>
          </a:p>
        </p:txBody>
      </p:sp>
      <p:sp>
        <p:nvSpPr>
          <p:cNvPr id="8" name="椭圆 7"/>
          <p:cNvSpPr/>
          <p:nvPr/>
        </p:nvSpPr>
        <p:spPr>
          <a:xfrm>
            <a:off x="4853810" y="2736265"/>
            <a:ext cx="692033" cy="69212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defTabSz="685800" fontAlgn="auto">
              <a:spcBef>
                <a:spcPts val="0"/>
              </a:spcBef>
              <a:spcAft>
                <a:spcPts val="0"/>
              </a:spcAft>
              <a:defRPr/>
            </a:pPr>
            <a:r>
              <a:rPr lang="zh-CN" altLang="en-US" sz="2100" dirty="0">
                <a:solidFill>
                  <a:prstClr val="white"/>
                </a:solidFill>
                <a:cs typeface="+mn-ea"/>
                <a:sym typeface="+mn-lt"/>
              </a:rPr>
              <a:t>力</a:t>
            </a:r>
            <a:endParaRPr lang="zh-CN" altLang="en-US" sz="2100" dirty="0">
              <a:solidFill>
                <a:prstClr val="white"/>
              </a:solidFill>
              <a:cs typeface="+mn-ea"/>
              <a:sym typeface="+mn-lt"/>
            </a:endParaRPr>
          </a:p>
        </p:txBody>
      </p:sp>
      <p:cxnSp>
        <p:nvCxnSpPr>
          <p:cNvPr id="9" name="直接连接符 8"/>
          <p:cNvCxnSpPr/>
          <p:nvPr/>
        </p:nvCxnSpPr>
        <p:spPr>
          <a:xfrm>
            <a:off x="4352997" y="1422980"/>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833562" y="2875952"/>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776097" y="2875952"/>
            <a:ext cx="2048021" cy="0"/>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352997" y="3504296"/>
            <a:ext cx="0" cy="864395"/>
          </a:xfrm>
          <a:prstGeom prst="line">
            <a:avLst/>
          </a:prstGeom>
          <a:ln w="12700">
            <a:solidFill>
              <a:srgbClr val="425468"/>
            </a:solidFill>
          </a:ln>
        </p:spPr>
        <p:style>
          <a:lnRef idx="1">
            <a:schemeClr val="accent1"/>
          </a:lnRef>
          <a:fillRef idx="0">
            <a:schemeClr val="accent1"/>
          </a:fillRef>
          <a:effectRef idx="0">
            <a:schemeClr val="accent1"/>
          </a:effectRef>
          <a:fontRef idx="minor">
            <a:schemeClr val="tx1"/>
          </a:fontRef>
        </p:style>
      </p:cxnSp>
      <p:sp>
        <p:nvSpPr>
          <p:cNvPr id="20" name="išľíďè"/>
          <p:cNvSpPr/>
          <p:nvPr/>
        </p:nvSpPr>
        <p:spPr bwMode="auto">
          <a:xfrm>
            <a:off x="746784" y="1972163"/>
            <a:ext cx="2371384" cy="977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一是运用数学和测量方法的能力；二是计算机应用能力；三是运用外语解决技术问题和进行交流的能力。</a:t>
            </a:r>
            <a:endParaRPr lang="en-US" altLang="zh-CN" sz="1400" dirty="0">
              <a:latin typeface="楷体" panose="02010609060101010101" pitchFamily="2" charset="-122"/>
            </a:endParaRPr>
          </a:p>
        </p:txBody>
      </p:sp>
      <p:sp>
        <p:nvSpPr>
          <p:cNvPr id="22" name="išľíďè"/>
          <p:cNvSpPr/>
          <p:nvPr/>
        </p:nvSpPr>
        <p:spPr bwMode="auto">
          <a:xfrm>
            <a:off x="6081190" y="1972163"/>
            <a:ext cx="2561456" cy="114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社会能力主要是指一个人的团队协作能力、人际交往和善于沟通的能力。</a:t>
            </a:r>
            <a:endParaRPr lang="en-US" altLang="zh-CN" sz="1400" dirty="0">
              <a:latin typeface="楷体" panose="02010609060101010101" pitchFamily="2" charset="-122"/>
              <a:ea typeface="楷体" panose="02010609060101010101" pitchFamily="2" charset="-122"/>
            </a:endParaRPr>
          </a:p>
        </p:txBody>
      </p:sp>
      <p:sp>
        <p:nvSpPr>
          <p:cNvPr id="23" name="išľíďè"/>
          <p:cNvSpPr/>
          <p:nvPr/>
        </p:nvSpPr>
        <p:spPr bwMode="auto">
          <a:xfrm>
            <a:off x="752596" y="3130085"/>
            <a:ext cx="2371385" cy="97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信息收集和筛选能力；掌握制订工作计划、独立决策和实施的能力；三是能够从成败经历中吸取经验教训。</a:t>
            </a:r>
            <a:endParaRPr lang="zh-CN" altLang="en-US" sz="1400" dirty="0">
              <a:solidFill>
                <a:srgbClr val="F8F8F8">
                  <a:lumMod val="10000"/>
                </a:srgbClr>
              </a:solidFill>
              <a:cs typeface="+mn-ea"/>
              <a:sym typeface="+mn-lt"/>
            </a:endParaRPr>
          </a:p>
        </p:txBody>
      </p:sp>
      <p:sp>
        <p:nvSpPr>
          <p:cNvPr id="24" name="išľíďè"/>
          <p:cNvSpPr/>
          <p:nvPr/>
        </p:nvSpPr>
        <p:spPr bwMode="auto">
          <a:xfrm>
            <a:off x="6081190" y="3117140"/>
            <a:ext cx="2493442" cy="1004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一个人的职业道德会越来越受到全社会的尊重和赞赏，爱岗敬业、工作负责、注重细节的职业人格会得到全社会的肯定。</a:t>
            </a:r>
            <a:endParaRPr lang="zh-CN" altLang="en-US" sz="1400" dirty="0">
              <a:solidFill>
                <a:srgbClr val="F8F8F8">
                  <a:lumMod val="10000"/>
                </a:srgbClr>
              </a:solidFill>
              <a:cs typeface="+mn-ea"/>
              <a:sym typeface="+mn-lt"/>
            </a:endParaRPr>
          </a:p>
        </p:txBody>
      </p:sp>
      <p:sp>
        <p:nvSpPr>
          <p:cNvPr id="29" name="圆角矩形 2"/>
          <p:cNvSpPr/>
          <p:nvPr/>
        </p:nvSpPr>
        <p:spPr>
          <a:xfrm>
            <a:off x="833561" y="4156883"/>
            <a:ext cx="2223289" cy="418183"/>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方法能力</a:t>
            </a:r>
            <a:endParaRPr lang="zh-CN" altLang="en-US" b="1" dirty="0">
              <a:latin typeface="微软雅黑" panose="020B0503020204020204" pitchFamily="34" charset="-122"/>
              <a:ea typeface="微软雅黑" panose="020B0503020204020204" pitchFamily="34" charset="-122"/>
              <a:sym typeface="+mn-lt"/>
            </a:endParaRPr>
          </a:p>
        </p:txBody>
      </p:sp>
      <p:sp>
        <p:nvSpPr>
          <p:cNvPr id="30" name="圆角矩形 2"/>
          <p:cNvSpPr/>
          <p:nvPr/>
        </p:nvSpPr>
        <p:spPr>
          <a:xfrm>
            <a:off x="6169104" y="1554745"/>
            <a:ext cx="2223287" cy="418183"/>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社会能力</a:t>
            </a:r>
            <a:endParaRPr lang="zh-CN" altLang="en-US" b="1" dirty="0">
              <a:latin typeface="微软雅黑" panose="020B0503020204020204" pitchFamily="34" charset="-122"/>
              <a:ea typeface="微软雅黑" panose="020B0503020204020204" pitchFamily="34" charset="-122"/>
              <a:sym typeface="+mn-lt"/>
            </a:endParaRPr>
          </a:p>
        </p:txBody>
      </p:sp>
      <p:sp>
        <p:nvSpPr>
          <p:cNvPr id="31" name="圆角矩形 2"/>
          <p:cNvSpPr/>
          <p:nvPr/>
        </p:nvSpPr>
        <p:spPr>
          <a:xfrm>
            <a:off x="6156970" y="4156883"/>
            <a:ext cx="2223287" cy="418183"/>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defTabSz="685800" fontAlgn="auto">
              <a:spcBef>
                <a:spcPts val="0"/>
              </a:spcBef>
              <a:spcAft>
                <a:spcPts val="0"/>
              </a:spcAft>
              <a:defRPr/>
            </a:pPr>
            <a:r>
              <a:rPr lang="en-US" altLang="zh-CN" b="1" dirty="0">
                <a:latin typeface="微软雅黑" panose="020B0503020204020204" pitchFamily="34" charset="-122"/>
                <a:ea typeface="微软雅黑" panose="020B0503020204020204" pitchFamily="34" charset="-122"/>
              </a:rPr>
              <a:t>(4)</a:t>
            </a:r>
            <a:r>
              <a:rPr lang="zh-CN" altLang="en-US" b="1" dirty="0">
                <a:latin typeface="微软雅黑" panose="020B0503020204020204" pitchFamily="34" charset="-122"/>
                <a:ea typeface="微软雅黑" panose="020B0503020204020204" pitchFamily="34" charset="-122"/>
              </a:rPr>
              <a:t>个人能力</a:t>
            </a:r>
            <a:endParaRPr lang="zh-CN" altLang="en-US" b="1" dirty="0">
              <a:latin typeface="微软雅黑" panose="020B0503020204020204" pitchFamily="34" charset="-122"/>
              <a:ea typeface="微软雅黑" panose="020B0503020204020204" pitchFamily="34" charset="-122"/>
              <a:sym typeface="+mn-lt"/>
            </a:endParaRPr>
          </a:p>
        </p:txBody>
      </p:sp>
      <p:sp>
        <p:nvSpPr>
          <p:cNvPr id="21" name="等腰三角形 2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5" name="文本框 24"/>
          <p:cNvSpPr txBox="1"/>
          <p:nvPr/>
        </p:nvSpPr>
        <p:spPr>
          <a:xfrm>
            <a:off x="599414" y="483876"/>
            <a:ext cx="2916324"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三</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职业能力的构成</a:t>
            </a:r>
            <a:endParaRPr lang="zh-CN" altLang="en-US" sz="2000" b="1"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827770" y="843677"/>
            <a:ext cx="1944216" cy="506730"/>
          </a:xfrm>
          <a:prstGeom prst="rect">
            <a:avLst/>
          </a:prstGeom>
          <a:noFill/>
        </p:spPr>
        <p:txBody>
          <a:bodyPr wrap="square">
            <a:spAutoFit/>
          </a:bodyPr>
          <a:lstStyle/>
          <a:p>
            <a:pPr>
              <a:lnSpc>
                <a:spcPct val="150000"/>
              </a:lnSpc>
            </a:pPr>
            <a:r>
              <a:rPr lang="en-US" altLang="zh-CN" sz="1800" b="1" u="sng"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1800" b="1" u="sng"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2"/>
              </a:rPr>
              <a:t>职业综合能力</a:t>
            </a:r>
            <a:endParaRPr lang="zh-CN" altLang="en-US" sz="1800" b="1" u="sng"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文本框 9"/>
          <p:cNvSpPr txBox="1"/>
          <p:nvPr>
            <p:custDataLst>
              <p:tags r:id="rId1"/>
            </p:custDataLst>
          </p:nvPr>
        </p:nvSpPr>
        <p:spPr>
          <a:xfrm>
            <a:off x="3564948" y="139624"/>
            <a:ext cx="160942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一、能力</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par>
                                <p:cTn id="31" presetID="22" presetClass="entr" presetSubtype="8"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par>
                                <p:cTn id="34" presetID="22" presetClass="entr" presetSubtype="2"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childTnLst>
                                </p:cTn>
                              </p:par>
                              <p:par>
                                <p:cTn id="40" presetID="35" presetClass="path" presetSubtype="0" accel="10000" decel="90000" fill="hold" grpId="1" nodeType="withEffect">
                                  <p:stCondLst>
                                    <p:cond delay="0"/>
                                  </p:stCondLst>
                                  <p:childTnLst>
                                    <p:animMotion origin="layout" path="M 3.30498E-6 4.19006E-6 L 0.0519 4.19006E-6 " pathEditMode="relative" rAng="0" ptsTypes="AA">
                                      <p:cBhvr>
                                        <p:cTn id="41" dur="1000" spd="-100000" fill="hold"/>
                                        <p:tgtEl>
                                          <p:spTgt spid="3"/>
                                        </p:tgtEl>
                                        <p:attrNameLst>
                                          <p:attrName>ppt_x</p:attrName>
                                          <p:attrName>ppt_y</p:attrName>
                                        </p:attrNameLst>
                                      </p:cBhvr>
                                      <p:rCtr x="2586" y="0"/>
                                    </p:animMotion>
                                  </p:childTnLst>
                                </p:cTn>
                              </p:par>
                              <p:par>
                                <p:cTn id="42" presetID="2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down)">
                                      <p:cBhvr>
                                        <p:cTn id="44" dur="500"/>
                                        <p:tgtEl>
                                          <p:spTgt spid="20"/>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down)">
                                      <p:cBhvr>
                                        <p:cTn id="47" dur="500"/>
                                        <p:tgtEl>
                                          <p:spTgt spid="22"/>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down)">
                                      <p:cBhvr>
                                        <p:cTn id="50" dur="500"/>
                                        <p:tgtEl>
                                          <p:spTgt spid="23"/>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1000"/>
                                        <p:tgtEl>
                                          <p:spTgt spid="29"/>
                                        </p:tgtEl>
                                      </p:cBhvr>
                                    </p:animEffect>
                                  </p:childTnLst>
                                </p:cTn>
                              </p:par>
                              <p:par>
                                <p:cTn id="57" presetID="35" presetClass="path" presetSubtype="0" accel="10000" decel="90000" fill="hold" grpId="1" nodeType="withEffect">
                                  <p:stCondLst>
                                    <p:cond delay="0"/>
                                  </p:stCondLst>
                                  <p:childTnLst>
                                    <p:animMotion origin="layout" path="M 3.30498E-6 -2.47146E-6 L 0.0519 -2.47146E-6 " pathEditMode="relative" rAng="0" ptsTypes="AA">
                                      <p:cBhvr>
                                        <p:cTn id="58" dur="1000" spd="-100000" fill="hold"/>
                                        <p:tgtEl>
                                          <p:spTgt spid="29"/>
                                        </p:tgtEl>
                                        <p:attrNameLst>
                                          <p:attrName>ppt_x</p:attrName>
                                          <p:attrName>ppt_y</p:attrName>
                                        </p:attrNameLst>
                                      </p:cBhvr>
                                      <p:rCtr x="2586" y="0"/>
                                    </p:animMotion>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childTnLst>
                                </p:cTn>
                              </p:par>
                              <p:par>
                                <p:cTn id="62" presetID="35" presetClass="path" presetSubtype="0" accel="10000" decel="90000" fill="hold" grpId="1" nodeType="withEffect">
                                  <p:stCondLst>
                                    <p:cond delay="0"/>
                                  </p:stCondLst>
                                  <p:childTnLst>
                                    <p:animMotion origin="layout" path="M -2.35376E-6 -4.35668E-6 L 0.0519 -4.35668E-6 " pathEditMode="relative" rAng="0" ptsTypes="AA">
                                      <p:cBhvr>
                                        <p:cTn id="63" dur="1000" spd="-100000" fill="hold"/>
                                        <p:tgtEl>
                                          <p:spTgt spid="30"/>
                                        </p:tgtEl>
                                        <p:attrNameLst>
                                          <p:attrName>ppt_x</p:attrName>
                                          <p:attrName>ppt_y</p:attrName>
                                        </p:attrNameLst>
                                      </p:cBhvr>
                                      <p:rCtr x="2586" y="0"/>
                                    </p:animMotion>
                                  </p:childTnLst>
                                </p:cTn>
                              </p:par>
                              <p:par>
                                <p:cTn id="64" presetID="10" presetClass="entr" presetSubtype="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1000"/>
                                        <p:tgtEl>
                                          <p:spTgt spid="31"/>
                                        </p:tgtEl>
                                      </p:cBhvr>
                                    </p:animEffect>
                                  </p:childTnLst>
                                </p:cTn>
                              </p:par>
                              <p:par>
                                <p:cTn id="67" presetID="35" presetClass="path" presetSubtype="0" accel="10000" decel="90000" fill="hold" grpId="1" nodeType="withEffect">
                                  <p:stCondLst>
                                    <p:cond delay="0"/>
                                  </p:stCondLst>
                                  <p:childTnLst>
                                    <p:animMotion origin="layout" path="M -3.70595E-6 -2.47146E-6 L 0.0519 -2.47146E-6 " pathEditMode="relative" rAng="0" ptsTypes="AA">
                                      <p:cBhvr>
                                        <p:cTn id="68" dur="1000" spd="-100000" fill="hold"/>
                                        <p:tgtEl>
                                          <p:spTgt spid="31"/>
                                        </p:tgtEl>
                                        <p:attrNameLst>
                                          <p:attrName>ppt_x</p:attrName>
                                          <p:attrName>ppt_y</p:attrName>
                                        </p:attrNameLst>
                                      </p:cBhvr>
                                      <p:rCtr x="258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bldLvl="0" animBg="1"/>
      <p:bldP spid="5" grpId="0" bldLvl="0" animBg="1"/>
      <p:bldP spid="6" grpId="0" bldLvl="0" animBg="1"/>
      <p:bldP spid="7" grpId="0" bldLvl="0" animBg="1"/>
      <p:bldP spid="8" grpId="0" bldLvl="0" animBg="1"/>
      <p:bldP spid="20" grpId="0"/>
      <p:bldP spid="22" grpId="0"/>
      <p:bldP spid="23" grpId="0"/>
      <p:bldP spid="24" grpId="0"/>
      <p:bldP spid="29" grpId="0" bldLvl="0" animBg="1"/>
      <p:bldP spid="29" grpId="1" bldLvl="0" animBg="1"/>
      <p:bldP spid="30" grpId="0" bldLvl="0" animBg="1"/>
      <p:bldP spid="30" grpId="1" bldLvl="0" animBg="1"/>
      <p:bldP spid="31" grpId="0" bldLvl="0" animBg="1"/>
      <p:bldP spid="31" grpId="1"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28642" y="1358953"/>
            <a:ext cx="4227232" cy="2353310"/>
          </a:xfrm>
          <a:prstGeom prst="rect">
            <a:avLst/>
          </a:prstGeom>
          <a:noFill/>
        </p:spPr>
        <p:txBody>
          <a:bodyPr wrap="square">
            <a:spAutoFit/>
          </a:bodyPr>
          <a:lstStyle/>
          <a:p>
            <a:pPr>
              <a:lnSpc>
                <a:spcPct val="150000"/>
              </a:lnSpc>
            </a:pPr>
            <a:r>
              <a:rPr lang="zh-CN" altLang="en-US" b="1" dirty="0">
                <a:solidFill>
                  <a:schemeClr val="accent1"/>
                </a:solidFill>
                <a:latin typeface="微软雅黑" panose="020B0503020204020204" pitchFamily="34" charset="-122"/>
                <a:ea typeface="微软雅黑" panose="020B0503020204020204" pitchFamily="34" charset="-122"/>
              </a:rPr>
              <a:t>（一）根据个人所长挑选职业</a:t>
            </a:r>
            <a:endParaRPr lang="en-US" altLang="zh-CN"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不同的职业对从业者的能力要求不尽相同。</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一些特殊的行业还有针对性的特殊要求。针对自己的能力做好详细的分析，了解不同职业的能力要求，有的放矢，选择适合发挥个人所长的职业，可以达到事半功倍的效果。</a:t>
            </a:r>
            <a:endParaRPr lang="zh-CN" altLang="en-US" sz="1600" dirty="0">
              <a:latin typeface="楷体" panose="02010609060101010101" pitchFamily="2" charset="-122"/>
              <a:ea typeface="楷体" panose="02010609060101010101" pitchFamily="2" charset="-122"/>
            </a:endParaRPr>
          </a:p>
        </p:txBody>
      </p:sp>
      <p:sp>
        <p:nvSpPr>
          <p:cNvPr id="9" name="文本框 8"/>
          <p:cNvSpPr txBox="1"/>
          <p:nvPr/>
        </p:nvSpPr>
        <p:spPr>
          <a:xfrm>
            <a:off x="2556570" y="247068"/>
            <a:ext cx="352839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二、能力与职业的关系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cxnSp>
        <p:nvCxnSpPr>
          <p:cNvPr id="11" name="直接连接符 10"/>
          <p:cNvCxnSpPr/>
          <p:nvPr/>
        </p:nvCxnSpPr>
        <p:spPr>
          <a:xfrm flipV="1">
            <a:off x="4431105" y="1430961"/>
            <a:ext cx="6487" cy="22670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572794" y="1424152"/>
            <a:ext cx="4462167" cy="2353310"/>
          </a:xfrm>
          <a:prstGeom prst="rect">
            <a:avLst/>
          </a:prstGeom>
          <a:noFill/>
        </p:spPr>
        <p:txBody>
          <a:bodyPr wrap="square">
            <a:spAutoFit/>
          </a:bodyPr>
          <a:lstStyle/>
          <a:p>
            <a:pPr>
              <a:lnSpc>
                <a:spcPct val="150000"/>
              </a:lnSpc>
            </a:pPr>
            <a:r>
              <a:rPr lang="zh-CN" altLang="en-US" b="1" dirty="0">
                <a:solidFill>
                  <a:schemeClr val="accent2"/>
                </a:solidFill>
                <a:latin typeface="微软雅黑" panose="020B0503020204020204" pitchFamily="34" charset="-122"/>
                <a:ea typeface="微软雅黑" panose="020B0503020204020204" pitchFamily="34" charset="-122"/>
              </a:rPr>
              <a:t>（二）在职业生涯中提升能力</a:t>
            </a:r>
            <a:endParaRPr lang="en-US" altLang="zh-CN"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能力总是和人完成一定的实践联系在一起的。离开了具体实践，既不能表现人的能力，又不能发展人的能力。职业需要一定的能力作为基础支撑，同时，人要在职业生涯中不断提升能力，才能走得更高、更远。</a:t>
            </a:r>
            <a:endParaRPr lang="zh-CN" altLang="en-US" sz="1600" dirty="0">
              <a:latin typeface="楷体" panose="02010609060101010101" pitchFamily="2" charset="-122"/>
              <a:ea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68337" y="846469"/>
            <a:ext cx="8208913" cy="3358612"/>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  马克</a:t>
            </a:r>
            <a:r>
              <a:rPr lang="en-US" altLang="zh-CN" sz="1600" dirty="0">
                <a:latin typeface="楷体" panose="02010609060101010101" pitchFamily="2" charset="-122"/>
              </a:rPr>
              <a:t>·</a:t>
            </a:r>
            <a:r>
              <a:rPr lang="zh-CN" altLang="en-US" sz="1600" dirty="0">
                <a:latin typeface="楷体" panose="02010609060101010101" pitchFamily="2" charset="-122"/>
              </a:rPr>
              <a:t>吐温是美国职业作家和演说家，在文学领域和演说领域有很大的成就。</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a:t>
            </a:r>
            <a:r>
              <a:rPr lang="zh-CN" altLang="en-US" sz="1600" dirty="0">
                <a:latin typeface="楷体" panose="02010609060101010101" pitchFamily="2" charset="-122"/>
              </a:rPr>
              <a:t>马克</a:t>
            </a:r>
            <a:r>
              <a:rPr lang="en-US" altLang="zh-CN" sz="1600" dirty="0">
                <a:latin typeface="楷体" panose="02010609060101010101" pitchFamily="2" charset="-122"/>
              </a:rPr>
              <a:t>·</a:t>
            </a:r>
            <a:r>
              <a:rPr lang="zh-CN" altLang="en-US" sz="1600" dirty="0">
                <a:latin typeface="楷体" panose="02010609060101010101" pitchFamily="2" charset="-122"/>
              </a:rPr>
              <a:t>吐温</a:t>
            </a:r>
            <a:r>
              <a:rPr lang="en-US" altLang="zh-CN" sz="1600" dirty="0">
                <a:latin typeface="楷体" panose="02010609060101010101" pitchFamily="2" charset="-122"/>
              </a:rPr>
              <a:t>11</a:t>
            </a:r>
            <a:r>
              <a:rPr lang="zh-CN" altLang="en-US" sz="1600" dirty="0">
                <a:latin typeface="楷体" panose="02010609060101010101" pitchFamily="2" charset="-122"/>
              </a:rPr>
              <a:t>岁那年父亲就去世了，从此他开始了独立的劳动生活，在印刷厂当过学徒，当过送报员和排字工，在密西西比河上做过水手和舵手，做过矿工及新闻记者。他还曾经试图成为一名商人。他先是投资开发打印机，花费了整整</a:t>
            </a:r>
            <a:r>
              <a:rPr lang="en-US" altLang="zh-CN" sz="1600" dirty="0">
                <a:latin typeface="楷体" panose="02010609060101010101" pitchFamily="2" charset="-122"/>
              </a:rPr>
              <a:t>3</a:t>
            </a:r>
            <a:r>
              <a:rPr lang="zh-CN" altLang="en-US" sz="1600" dirty="0">
                <a:latin typeface="楷体" panose="02010609060101010101" pitchFamily="2" charset="-122"/>
              </a:rPr>
              <a:t>年的时间，最后把千辛万苦借来的</a:t>
            </a:r>
            <a:r>
              <a:rPr lang="en-US" altLang="zh-CN" sz="1600" dirty="0">
                <a:latin typeface="楷体" panose="02010609060101010101" pitchFamily="2" charset="-122"/>
              </a:rPr>
              <a:t>5</a:t>
            </a:r>
            <a:r>
              <a:rPr lang="zh-CN" altLang="en-US" sz="1600" dirty="0">
                <a:latin typeface="楷体" panose="02010609060101010101" pitchFamily="2" charset="-122"/>
              </a:rPr>
              <a:t>万美元全部赔光了。他又发现出版商因为发行他的著作而赚了大钱，于是也开了一家出版公司。可是，由于经营不善，公司很快就陷入债务危机，最后破产了。</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  </a:t>
            </a:r>
            <a:r>
              <a:rPr lang="zh-CN" altLang="en-US" sz="1600" dirty="0">
                <a:latin typeface="楷体" panose="02010609060101010101" pitchFamily="2" charset="-122"/>
              </a:rPr>
              <a:t>两次失败让马克</a:t>
            </a:r>
            <a:r>
              <a:rPr lang="en-US" altLang="zh-CN" sz="1600" dirty="0">
                <a:latin typeface="楷体" panose="02010609060101010101" pitchFamily="2" charset="-122"/>
              </a:rPr>
              <a:t>·</a:t>
            </a:r>
            <a:r>
              <a:rPr lang="zh-CN" altLang="en-US" sz="1600" dirty="0">
                <a:latin typeface="楷体" panose="02010609060101010101" pitchFamily="2" charset="-122"/>
              </a:rPr>
              <a:t>吐温终于认识到经商并不是自己所擅长的，于是他彻底断绝了经商的念头，转以写文章为生，还全国巡回演讲。很快，马克</a:t>
            </a:r>
            <a:r>
              <a:rPr lang="en-US" altLang="zh-CN" sz="1600" dirty="0">
                <a:latin typeface="楷体" panose="02010609060101010101" pitchFamily="2" charset="-122"/>
              </a:rPr>
              <a:t>·</a:t>
            </a:r>
            <a:r>
              <a:rPr lang="zh-CN" altLang="en-US" sz="1600" dirty="0">
                <a:latin typeface="楷体" panose="02010609060101010101" pitchFamily="2" charset="-122"/>
              </a:rPr>
              <a:t>吐温因风趣幽默而声名远扬，成为全国知名的幽默演说家，他的许多作品也迅速走红。</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212725" y="1060450"/>
            <a:ext cx="8775065" cy="4199890"/>
          </a:xfrm>
          <a:prstGeom prst="rect">
            <a:avLst/>
          </a:prstGeom>
          <a:noFill/>
        </p:spPr>
        <p:txBody>
          <a:bodyPr wrap="square">
            <a:spAutoFit/>
          </a:bodyPr>
          <a:lstStyle/>
          <a:p>
            <a:pPr algn="ctr">
              <a:lnSpc>
                <a:spcPct val="150000"/>
              </a:lnSpc>
            </a:pPr>
            <a:r>
              <a:rPr lang="zh-CN" altLang="en-US" b="1" dirty="0">
                <a:latin typeface="楷体" panose="02010609060101010101" pitchFamily="2" charset="-122"/>
              </a:rPr>
              <a:t>多部门组织开展民营企业员工职业技能提升行动</a:t>
            </a:r>
            <a:endParaRPr lang="zh-CN" altLang="en-US" b="1" dirty="0">
              <a:latin typeface="楷体" panose="02010609060101010101" pitchFamily="2" charset="-122"/>
            </a:endParaRPr>
          </a:p>
          <a:p>
            <a:pPr>
              <a:lnSpc>
                <a:spcPct val="150000"/>
              </a:lnSpc>
            </a:pPr>
            <a:r>
              <a:rPr lang="en-US" altLang="zh-CN" sz="1600" dirty="0">
                <a:latin typeface="楷体" panose="02010609060101010101" pitchFamily="2" charset="-122"/>
              </a:rPr>
              <a:t>   </a:t>
            </a:r>
            <a:r>
              <a:rPr sz="1600" dirty="0">
                <a:latin typeface="楷体" panose="02010609060101010101" pitchFamily="2" charset="-122"/>
              </a:rPr>
              <a:t>2024 年 5 月，《国家发展改革委等部门关于共享公共实训基地开展民营企业员工职业技能提升行动的通知》（以下简称《通知》）印发。《通知》提出，从 2024 年至 2027 年，加力提效用好公共实训基地，开展百万民企员工职业技能提升行动。</a:t>
            </a:r>
            <a:endParaRPr sz="1600" dirty="0">
              <a:latin typeface="楷体" panose="02010609060101010101" pitchFamily="2" charset="-122"/>
            </a:endParaRPr>
          </a:p>
          <a:p>
            <a:pPr>
              <a:lnSpc>
                <a:spcPct val="150000"/>
              </a:lnSpc>
            </a:pPr>
            <a:r>
              <a:rPr sz="1600" dirty="0">
                <a:latin typeface="楷体" panose="02010609060101010101" pitchFamily="2" charset="-122"/>
              </a:rPr>
              <a:t>《通知》从共享场地设备、建强师傅队伍、开发优质课程、扩大岗前培训、加强在岗培训、深化以赛促训、完善就业帮扶、凝聚工作合力、推广典型经验等方面做出安排。</a:t>
            </a:r>
            <a:endParaRPr sz="1600" dirty="0">
              <a:latin typeface="楷体" panose="02010609060101010101" pitchFamily="2" charset="-122"/>
            </a:endParaRPr>
          </a:p>
          <a:p>
            <a:pPr>
              <a:lnSpc>
                <a:spcPct val="150000"/>
              </a:lnSpc>
            </a:pPr>
            <a:r>
              <a:rPr sz="1600" dirty="0">
                <a:latin typeface="楷体" panose="02010609060101010101" pitchFamily="2" charset="-122"/>
              </a:rPr>
              <a:t>《通知》明确，发展改革部门要牵头建立绩效评估体系，根据地方实际确定公共实训基地</a:t>
            </a:r>
            <a:endParaRPr sz="1600" dirty="0">
              <a:latin typeface="楷体" panose="02010609060101010101" pitchFamily="2" charset="-122"/>
            </a:endParaRPr>
          </a:p>
          <a:p>
            <a:pPr>
              <a:lnSpc>
                <a:spcPct val="150000"/>
              </a:lnSpc>
            </a:pPr>
            <a:r>
              <a:rPr sz="1600" dirty="0">
                <a:latin typeface="楷体" panose="02010609060101010101" pitchFamily="2" charset="-122"/>
              </a:rPr>
              <a:t>为民营企业开展的岗前培训和在岗培训规模，力争 2024 年至 2027 年，每年培训民营企业员工100 万人次以上，持续增强对民营经济发展的支撑带动作用。各级总工会、工商联要强化劳动者培训与企业需求对接，推动共建共享，形成工作合力。参训人员、相关企业和公共实训基地可按规定享受有关资金政策支持。</a:t>
            </a:r>
            <a:endParaRPr sz="1600" dirty="0">
              <a:latin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515741" cy="737235"/>
          </a:xfrm>
          <a:prstGeom prst="rect">
            <a:avLst/>
          </a:prstGeom>
          <a:noFill/>
        </p:spPr>
        <p:txBody>
          <a:bodyPr wrap="square" rtlCol="0">
            <a:spAutoFit/>
          </a:bodyPr>
          <a:p>
            <a:r>
              <a:rPr lang="zh-CN" altLang="en-US" sz="2100" b="1">
                <a:hlinkClick r:id="rId2" action="ppaction://hlinkfile"/>
              </a:rPr>
              <a:t>课程思政视域下大学生职业生涯规划教育探析</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6"/>
            <a:ext cx="226486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如何进行自我探索</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586" y="2130819"/>
            <a:ext cx="2592011" cy="523348"/>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价值观与职业</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05</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（一）价值观的含义</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2749" y="1656777"/>
            <a:ext cx="7887855" cy="1511952"/>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价值观是基于人的一定的思维感官之上而做出的认知、理解、判断或抉择，是人认定事物、辨别是非的一种思维或取向，从而体现出人、事、物一定的价值或作用。例如，有的人看重物质利益，有些人注重实现自我价值。有的人认为金钱最重要，更多的人认为家庭和健康更可贵，这均反映了不同的价值观。</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3348658" y="196280"/>
            <a:ext cx="18362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一、价值观</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14984" y="121266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487697" y="133109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（二）价值观的特点</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31007" y="1621132"/>
            <a:ext cx="7887855" cy="1881284"/>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价值观决定人的自我认识，它直接影响和决定一个人的理想、信念、生活目标和追求方向的性质价值观，具有选择性和导向性。价值观还具有历史性。在不同时代、不同社会生活环境中形成的价值观是不同的。一个人的价值观是从出生开始，在家庭和社会的影响下，逐步形成的。一个人所处的社会生产方式及其所处的经济地位，对其价值观的形成有着决定性的影响。</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3204642" y="259886"/>
            <a:ext cx="1980220"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一、价值观</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职业价值观的含义</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64833" y="1571221"/>
            <a:ext cx="8000449" cy="2950359"/>
          </a:xfrm>
          <a:prstGeom prst="rect">
            <a:avLst/>
          </a:prstGeom>
          <a:noFill/>
        </p:spPr>
        <p:txBody>
          <a:bodyPr wrap="square">
            <a:spAutoFit/>
          </a:bodyPr>
          <a:lstStyle/>
          <a:p>
            <a:pPr>
              <a:lnSpc>
                <a:spcPct val="150000"/>
              </a:lnSpc>
            </a:pPr>
            <a:r>
              <a:rPr lang="zh-CN" altLang="en-US" sz="1400" b="1" dirty="0">
                <a:latin typeface="楷体" panose="02010609060101010101" pitchFamily="2" charset="-122"/>
              </a:rPr>
              <a:t>职业价值观是指人生目标和人生态度在职业选择方面的具体表现，也就是一个人对职业的认识和态度及他对职业目标的追求与向往。</a:t>
            </a:r>
            <a:r>
              <a:rPr lang="zh-CN" altLang="en-US" sz="1400" dirty="0">
                <a:latin typeface="楷体" panose="02010609060101010101" pitchFamily="2" charset="-122"/>
              </a:rPr>
              <a:t>一个人的理想、信念、世界观在职业上的集中体现使得职业选择的态度和行为具有明确的目的性、自觉性和坚定性。</a:t>
            </a:r>
            <a:endParaRPr lang="en-US" altLang="zh-CN" sz="1400" dirty="0">
              <a:latin typeface="楷体" panose="02010609060101010101" pitchFamily="2" charset="-122"/>
            </a:endParaRPr>
          </a:p>
          <a:p>
            <a:pPr>
              <a:lnSpc>
                <a:spcPct val="150000"/>
              </a:lnSpc>
            </a:pPr>
            <a:r>
              <a:rPr lang="zh-CN" altLang="en-US" sz="1400" dirty="0">
                <a:solidFill>
                  <a:schemeClr val="accent2"/>
                </a:solidFill>
                <a:latin typeface="楷体" panose="02010609060101010101" pitchFamily="2" charset="-122"/>
              </a:rPr>
              <a:t>从客观环境来说</a:t>
            </a:r>
            <a:r>
              <a:rPr lang="zh-CN" altLang="en-US" sz="1400" dirty="0">
                <a:latin typeface="楷体" panose="02010609060101010101" pitchFamily="2" charset="-122"/>
              </a:rPr>
              <a:t>，各种职业在劳动性质的内容上，在劳动难度和强度上，在劳动条件和待遇上，在所有制形式和稳定性等诸多问题上，都存在不可否认的差别。</a:t>
            </a:r>
            <a:r>
              <a:rPr lang="zh-CN" altLang="en-US" sz="1400" dirty="0">
                <a:solidFill>
                  <a:schemeClr val="accent1"/>
                </a:solidFill>
                <a:latin typeface="楷体" panose="02010609060101010101" pitchFamily="2" charset="-122"/>
              </a:rPr>
              <a:t>从主观环境来说</a:t>
            </a:r>
            <a:r>
              <a:rPr lang="zh-CN" altLang="en-US" sz="1400" dirty="0">
                <a:latin typeface="楷体" panose="02010609060101010101" pitchFamily="2" charset="-122"/>
              </a:rPr>
              <a:t>，由于个人的身心条件、家庭影响、兴趣爱好等方面的不同，各职业在人们心中自然形成了不同的权重。再加上传统的思想观念、社会文化等因素的影响，各类职业在人们心目中的声望地位也不尽相同。</a:t>
            </a:r>
            <a:endParaRPr lang="en-US" altLang="zh-CN" sz="1400" dirty="0">
              <a:latin typeface="楷体" panose="02010609060101010101" pitchFamily="2" charset="-122"/>
            </a:endParaRPr>
          </a:p>
          <a:p>
            <a:pPr>
              <a:lnSpc>
                <a:spcPct val="150000"/>
              </a:lnSpc>
            </a:pPr>
            <a:r>
              <a:rPr lang="zh-CN" altLang="en-US" sz="1400" dirty="0">
                <a:latin typeface="楷体" panose="02010609060101010101" pitchFamily="2" charset="-122"/>
              </a:rPr>
              <a:t>这些评价或主观或客观，或科学或非理性，都形成了个人独特的职业价值观，决定了人们的择业期望，从而影响着人们对就业方向和具体职业岗位的选择。</a:t>
            </a:r>
            <a:endParaRPr lang="zh-CN" altLang="en-US" sz="1400" dirty="0">
              <a:latin typeface="楷体" panose="02010609060101010101" pitchFamily="2" charset="-122"/>
            </a:endParaRPr>
          </a:p>
        </p:txBody>
      </p:sp>
      <p:sp>
        <p:nvSpPr>
          <p:cNvPr id="10" name="文本框 9"/>
          <p:cNvSpPr txBox="1"/>
          <p:nvPr/>
        </p:nvSpPr>
        <p:spPr>
          <a:xfrm>
            <a:off x="3042624" y="247122"/>
            <a:ext cx="255628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二、职业价值观</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椭圆 12"/>
          <p:cNvSpPr/>
          <p:nvPr/>
        </p:nvSpPr>
        <p:spPr>
          <a:xfrm>
            <a:off x="291994" y="1185582"/>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60532" y="1335482"/>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1188418" y="1916083"/>
            <a:ext cx="7469310" cy="1142620"/>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美国心理学家洛特克在其</a:t>
            </a:r>
            <a:r>
              <a:rPr lang="en-US" altLang="zh-CN" sz="1600" dirty="0">
                <a:latin typeface="楷体" panose="02010609060101010101" pitchFamily="2" charset="-122"/>
              </a:rPr>
              <a:t>《</a:t>
            </a:r>
            <a:r>
              <a:rPr lang="zh-CN" altLang="en-US" sz="1600" dirty="0">
                <a:latin typeface="楷体" panose="02010609060101010101" pitchFamily="2" charset="-122"/>
              </a:rPr>
              <a:t>人类价值观的本质</a:t>
            </a:r>
            <a:r>
              <a:rPr lang="en-US" altLang="zh-CN" sz="1600" dirty="0">
                <a:latin typeface="楷体" panose="02010609060101010101" pitchFamily="2" charset="-122"/>
              </a:rPr>
              <a:t>》</a:t>
            </a:r>
            <a:r>
              <a:rPr lang="zh-CN" altLang="en-US" sz="1600" dirty="0">
                <a:latin typeface="楷体" panose="02010609060101010101" pitchFamily="2" charset="-122"/>
              </a:rPr>
              <a:t>中提出</a:t>
            </a:r>
            <a:r>
              <a:rPr lang="en-US" altLang="zh-CN" sz="1600" dirty="0">
                <a:latin typeface="楷体" panose="02010609060101010101" pitchFamily="2" charset="-122"/>
              </a:rPr>
              <a:t>13</a:t>
            </a:r>
            <a:r>
              <a:rPr lang="zh-CN" altLang="en-US" sz="1600" dirty="0">
                <a:latin typeface="楷体" panose="02010609060101010101" pitchFamily="2" charset="-122"/>
              </a:rPr>
              <a:t>种价值观：</a:t>
            </a:r>
            <a:endParaRPr lang="en-US" altLang="zh-CN" sz="1600" dirty="0">
              <a:latin typeface="楷体" panose="02010609060101010101" pitchFamily="2" charset="-122"/>
            </a:endParaRPr>
          </a:p>
          <a:p>
            <a:pPr>
              <a:lnSpc>
                <a:spcPct val="150000"/>
              </a:lnSpc>
            </a:pPr>
            <a:r>
              <a:rPr lang="zh-CN" altLang="en-US" sz="1600" dirty="0">
                <a:solidFill>
                  <a:schemeClr val="accent1"/>
                </a:solidFill>
                <a:latin typeface="楷体" panose="02010609060101010101" pitchFamily="2" charset="-122"/>
              </a:rPr>
              <a:t>成就感</a:t>
            </a:r>
            <a:r>
              <a:rPr lang="zh-CN" altLang="en-US" sz="1600" dirty="0">
                <a:latin typeface="楷体" panose="02010609060101010101" pitchFamily="2" charset="-122"/>
              </a:rPr>
              <a:t>、</a:t>
            </a:r>
            <a:r>
              <a:rPr lang="zh-CN" altLang="en-US" sz="1600" dirty="0">
                <a:solidFill>
                  <a:schemeClr val="accent2"/>
                </a:solidFill>
                <a:latin typeface="楷体" panose="02010609060101010101" pitchFamily="2" charset="-122"/>
              </a:rPr>
              <a:t>审美追求</a:t>
            </a:r>
            <a:r>
              <a:rPr lang="zh-CN" altLang="en-US" sz="1600" dirty="0">
                <a:latin typeface="楷体" panose="02010609060101010101" pitchFamily="2" charset="-122"/>
              </a:rPr>
              <a:t>、</a:t>
            </a:r>
            <a:r>
              <a:rPr lang="zh-CN" altLang="en-US" sz="1600" dirty="0">
                <a:solidFill>
                  <a:schemeClr val="accent1"/>
                </a:solidFill>
                <a:latin typeface="楷体" panose="02010609060101010101" pitchFamily="2" charset="-122"/>
              </a:rPr>
              <a:t>挑战</a:t>
            </a:r>
            <a:r>
              <a:rPr lang="zh-CN" altLang="en-US" sz="1600" dirty="0">
                <a:latin typeface="楷体" panose="02010609060101010101" pitchFamily="2" charset="-122"/>
              </a:rPr>
              <a:t>、</a:t>
            </a:r>
            <a:r>
              <a:rPr lang="zh-CN" altLang="en-US" sz="1600" dirty="0">
                <a:solidFill>
                  <a:schemeClr val="accent2"/>
                </a:solidFill>
                <a:latin typeface="楷体" panose="02010609060101010101" pitchFamily="2" charset="-122"/>
              </a:rPr>
              <a:t>健康、</a:t>
            </a:r>
            <a:r>
              <a:rPr lang="zh-CN" altLang="en-US" sz="1600" dirty="0">
                <a:solidFill>
                  <a:schemeClr val="accent1"/>
                </a:solidFill>
                <a:latin typeface="楷体" panose="02010609060101010101" pitchFamily="2" charset="-122"/>
              </a:rPr>
              <a:t>收入与财富</a:t>
            </a:r>
            <a:r>
              <a:rPr lang="zh-CN" altLang="en-US" sz="1600" dirty="0">
                <a:latin typeface="楷体" panose="02010609060101010101" pitchFamily="2" charset="-122"/>
              </a:rPr>
              <a:t>、</a:t>
            </a:r>
            <a:r>
              <a:rPr lang="zh-CN" altLang="en-US" sz="1600" dirty="0">
                <a:solidFill>
                  <a:schemeClr val="accent2"/>
                </a:solidFill>
                <a:latin typeface="楷体" panose="02010609060101010101" pitchFamily="2" charset="-122"/>
              </a:rPr>
              <a:t>独立性</a:t>
            </a:r>
            <a:r>
              <a:rPr lang="zh-CN" altLang="en-US" sz="1600" dirty="0">
                <a:latin typeface="楷体" panose="02010609060101010101" pitchFamily="2" charset="-122"/>
              </a:rPr>
              <a:t>、</a:t>
            </a:r>
            <a:r>
              <a:rPr lang="zh-CN" altLang="en-US" sz="1600" dirty="0">
                <a:solidFill>
                  <a:schemeClr val="accent1"/>
                </a:solidFill>
                <a:latin typeface="楷体" panose="02010609060101010101" pitchFamily="2" charset="-122"/>
              </a:rPr>
              <a:t>爱</a:t>
            </a:r>
            <a:r>
              <a:rPr lang="zh-CN" altLang="en-US" sz="1600" dirty="0">
                <a:latin typeface="楷体" panose="02010609060101010101" pitchFamily="2" charset="-122"/>
              </a:rPr>
              <a:t>、</a:t>
            </a:r>
            <a:r>
              <a:rPr lang="zh-CN" altLang="en-US" sz="1600" dirty="0">
                <a:solidFill>
                  <a:schemeClr val="accent2"/>
                </a:solidFill>
                <a:latin typeface="楷体" panose="02010609060101010101" pitchFamily="2" charset="-122"/>
              </a:rPr>
              <a:t>家庭与人际关系</a:t>
            </a:r>
            <a:r>
              <a:rPr lang="zh-CN" altLang="en-US" sz="1600" dirty="0">
                <a:latin typeface="楷体" panose="02010609060101010101" pitchFamily="2" charset="-122"/>
              </a:rPr>
              <a:t>、</a:t>
            </a:r>
            <a:r>
              <a:rPr lang="zh-CN" altLang="en-US" sz="1600" dirty="0">
                <a:solidFill>
                  <a:schemeClr val="accent1"/>
                </a:solidFill>
                <a:latin typeface="楷体" panose="02010609060101010101" pitchFamily="2" charset="-122"/>
              </a:rPr>
              <a:t>道德感</a:t>
            </a:r>
            <a:r>
              <a:rPr lang="zh-CN" altLang="en-US" sz="1600" dirty="0">
                <a:latin typeface="楷体" panose="02010609060101010101" pitchFamily="2" charset="-122"/>
              </a:rPr>
              <a:t>、</a:t>
            </a:r>
            <a:r>
              <a:rPr lang="zh-CN" altLang="en-US" sz="1600" dirty="0">
                <a:solidFill>
                  <a:schemeClr val="accent2"/>
                </a:solidFill>
                <a:latin typeface="楷体" panose="02010609060101010101" pitchFamily="2" charset="-122"/>
              </a:rPr>
              <a:t>欢乐</a:t>
            </a:r>
            <a:r>
              <a:rPr lang="zh-CN" altLang="en-US" sz="1600" dirty="0">
                <a:latin typeface="楷体" panose="02010609060101010101" pitchFamily="2" charset="-122"/>
              </a:rPr>
              <a:t>、</a:t>
            </a:r>
            <a:r>
              <a:rPr lang="zh-CN" altLang="en-US" sz="1600" dirty="0">
                <a:solidFill>
                  <a:schemeClr val="accent1"/>
                </a:solidFill>
                <a:latin typeface="楷体" panose="02010609060101010101" pitchFamily="2" charset="-122"/>
              </a:rPr>
              <a:t>权利</a:t>
            </a:r>
            <a:r>
              <a:rPr lang="zh-CN" altLang="en-US" sz="1600" dirty="0">
                <a:latin typeface="楷体" panose="02010609060101010101" pitchFamily="2" charset="-122"/>
              </a:rPr>
              <a:t>、</a:t>
            </a:r>
            <a:r>
              <a:rPr lang="zh-CN" altLang="en-US" sz="1600" dirty="0">
                <a:solidFill>
                  <a:schemeClr val="accent2"/>
                </a:solidFill>
                <a:latin typeface="楷体" panose="02010609060101010101" pitchFamily="2" charset="-122"/>
              </a:rPr>
              <a:t>安全感</a:t>
            </a:r>
            <a:r>
              <a:rPr lang="zh-CN" altLang="en-US" sz="1600" dirty="0">
                <a:latin typeface="楷体" panose="02010609060101010101" pitchFamily="2" charset="-122"/>
              </a:rPr>
              <a:t>、</a:t>
            </a:r>
            <a:r>
              <a:rPr lang="zh-CN" altLang="en-US" sz="1600" dirty="0">
                <a:solidFill>
                  <a:schemeClr val="accent1"/>
                </a:solidFill>
                <a:latin typeface="楷体" panose="02010609060101010101" pitchFamily="2" charset="-122"/>
              </a:rPr>
              <a:t>自我成长和社会交往</a:t>
            </a:r>
            <a:r>
              <a:rPr lang="zh-CN" altLang="en-US" sz="1600" dirty="0">
                <a:latin typeface="楷体" panose="02010609060101010101" pitchFamily="2" charset="-122"/>
              </a:rPr>
              <a:t>。</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1064374" y="1426484"/>
            <a:ext cx="5040560"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1.</a:t>
            </a:r>
            <a:r>
              <a:rPr lang="zh-CN" altLang="en-US" sz="1800" b="1" dirty="0">
                <a:latin typeface="微软雅黑" panose="020B0503020204020204" pitchFamily="34" charset="-122"/>
                <a:ea typeface="微软雅黑" panose="020B0503020204020204" pitchFamily="34" charset="-122"/>
              </a:rPr>
              <a:t>洛特克的分类</a:t>
            </a:r>
            <a:endParaRPr lang="zh-CN" altLang="en-US" sz="18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1044390" y="824913"/>
            <a:ext cx="319360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职业价值观的分类</a:t>
            </a:r>
            <a:endParaRPr lang="zh-CN" altLang="en-US"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9" name="任意多边形: 形状 18"/>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 name="任意多边形: 形状 1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2" name="文本框 1"/>
          <p:cNvSpPr txBox="1"/>
          <p:nvPr>
            <p:custDataLst>
              <p:tags r:id="rId1"/>
            </p:custDataLst>
          </p:nvPr>
        </p:nvSpPr>
        <p:spPr>
          <a:xfrm>
            <a:off x="3042624" y="247122"/>
            <a:ext cx="255628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二、职业价值观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9" grpId="0" animBg="1"/>
      <p:bldP spid="2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016215">
            <a:off x="3211846" y="1359626"/>
            <a:ext cx="2573181" cy="2574620"/>
            <a:chOff x="4676776" y="2278062"/>
            <a:chExt cx="2843213" cy="2844801"/>
          </a:xfrm>
        </p:grpSpPr>
        <p:sp>
          <p:nvSpPr>
            <p:cNvPr id="31" name="Freeform: Shape 4"/>
            <p:cNvSpPr/>
            <p:nvPr/>
          </p:nvSpPr>
          <p:spPr bwMode="auto">
            <a:xfrm>
              <a:off x="4902201" y="3098800"/>
              <a:ext cx="1370013" cy="1192213"/>
            </a:xfrm>
            <a:custGeom>
              <a:avLst/>
              <a:gdLst>
                <a:gd name="T0" fmla="*/ 648 w 863"/>
                <a:gd name="T1" fmla="*/ 751 h 751"/>
                <a:gd name="T2" fmla="*/ 216 w 863"/>
                <a:gd name="T3" fmla="*/ 751 h 751"/>
                <a:gd name="T4" fmla="*/ 0 w 863"/>
                <a:gd name="T5" fmla="*/ 376 h 751"/>
                <a:gd name="T6" fmla="*/ 216 w 863"/>
                <a:gd name="T7" fmla="*/ 0 h 751"/>
                <a:gd name="T8" fmla="*/ 648 w 863"/>
                <a:gd name="T9" fmla="*/ 0 h 751"/>
                <a:gd name="T10" fmla="*/ 863 w 863"/>
                <a:gd name="T11" fmla="*/ 376 h 751"/>
                <a:gd name="T12" fmla="*/ 648 w 863"/>
                <a:gd name="T13" fmla="*/ 751 h 751"/>
              </a:gdLst>
              <a:ahLst/>
              <a:cxnLst>
                <a:cxn ang="0">
                  <a:pos x="T0" y="T1"/>
                </a:cxn>
                <a:cxn ang="0">
                  <a:pos x="T2" y="T3"/>
                </a:cxn>
                <a:cxn ang="0">
                  <a:pos x="T4" y="T5"/>
                </a:cxn>
                <a:cxn ang="0">
                  <a:pos x="T6" y="T7"/>
                </a:cxn>
                <a:cxn ang="0">
                  <a:pos x="T8" y="T9"/>
                </a:cxn>
                <a:cxn ang="0">
                  <a:pos x="T10" y="T11"/>
                </a:cxn>
                <a:cxn ang="0">
                  <a:pos x="T12" y="T13"/>
                </a:cxn>
              </a:cxnLst>
              <a:rect l="0" t="0" r="r" b="b"/>
              <a:pathLst>
                <a:path w="863" h="751">
                  <a:moveTo>
                    <a:pt x="648" y="751"/>
                  </a:moveTo>
                  <a:lnTo>
                    <a:pt x="216" y="751"/>
                  </a:lnTo>
                  <a:lnTo>
                    <a:pt x="0" y="376"/>
                  </a:lnTo>
                  <a:lnTo>
                    <a:pt x="216" y="0"/>
                  </a:lnTo>
                  <a:lnTo>
                    <a:pt x="648" y="0"/>
                  </a:lnTo>
                  <a:lnTo>
                    <a:pt x="863" y="376"/>
                  </a:lnTo>
                  <a:lnTo>
                    <a:pt x="648" y="751"/>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2" name="Freeform: Shape 5"/>
            <p:cNvSpPr/>
            <p:nvPr/>
          </p:nvSpPr>
          <p:spPr bwMode="auto">
            <a:xfrm>
              <a:off x="5930901" y="3706812"/>
              <a:ext cx="1370013" cy="1190625"/>
            </a:xfrm>
            <a:custGeom>
              <a:avLst/>
              <a:gdLst>
                <a:gd name="T0" fmla="*/ 647 w 863"/>
                <a:gd name="T1" fmla="*/ 750 h 750"/>
                <a:gd name="T2" fmla="*/ 215 w 863"/>
                <a:gd name="T3" fmla="*/ 750 h 750"/>
                <a:gd name="T4" fmla="*/ 0 w 863"/>
                <a:gd name="T5" fmla="*/ 375 h 750"/>
                <a:gd name="T6" fmla="*/ 215 w 863"/>
                <a:gd name="T7" fmla="*/ 0 h 750"/>
                <a:gd name="T8" fmla="*/ 647 w 863"/>
                <a:gd name="T9" fmla="*/ 0 h 750"/>
                <a:gd name="T10" fmla="*/ 863 w 863"/>
                <a:gd name="T11" fmla="*/ 375 h 750"/>
                <a:gd name="T12" fmla="*/ 647 w 863"/>
                <a:gd name="T13" fmla="*/ 750 h 750"/>
              </a:gdLst>
              <a:ahLst/>
              <a:cxnLst>
                <a:cxn ang="0">
                  <a:pos x="T0" y="T1"/>
                </a:cxn>
                <a:cxn ang="0">
                  <a:pos x="T2" y="T3"/>
                </a:cxn>
                <a:cxn ang="0">
                  <a:pos x="T4" y="T5"/>
                </a:cxn>
                <a:cxn ang="0">
                  <a:pos x="T6" y="T7"/>
                </a:cxn>
                <a:cxn ang="0">
                  <a:pos x="T8" y="T9"/>
                </a:cxn>
                <a:cxn ang="0">
                  <a:pos x="T10" y="T11"/>
                </a:cxn>
                <a:cxn ang="0">
                  <a:pos x="T12" y="T13"/>
                </a:cxn>
              </a:cxnLst>
              <a:rect l="0" t="0" r="r" b="b"/>
              <a:pathLst>
                <a:path w="863" h="750">
                  <a:moveTo>
                    <a:pt x="647" y="750"/>
                  </a:moveTo>
                  <a:lnTo>
                    <a:pt x="215" y="750"/>
                  </a:lnTo>
                  <a:lnTo>
                    <a:pt x="0" y="375"/>
                  </a:lnTo>
                  <a:lnTo>
                    <a:pt x="215" y="0"/>
                  </a:lnTo>
                  <a:lnTo>
                    <a:pt x="647" y="0"/>
                  </a:lnTo>
                  <a:lnTo>
                    <a:pt x="863" y="375"/>
                  </a:lnTo>
                  <a:lnTo>
                    <a:pt x="647" y="750"/>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3" name="Straight Connector 6"/>
            <p:cNvSpPr/>
            <p:nvPr/>
          </p:nvSpPr>
          <p:spPr bwMode="auto">
            <a:xfrm flipV="1">
              <a:off x="5930901" y="2509837"/>
              <a:ext cx="330200" cy="58896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4" name="Straight Connector 7"/>
            <p:cNvSpPr/>
            <p:nvPr/>
          </p:nvSpPr>
          <p:spPr bwMode="auto">
            <a:xfrm flipV="1">
              <a:off x="6964364" y="3098800"/>
              <a:ext cx="330200" cy="596900"/>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5" name="Straight Connector 8"/>
            <p:cNvSpPr/>
            <p:nvPr/>
          </p:nvSpPr>
          <p:spPr bwMode="auto">
            <a:xfrm flipV="1">
              <a:off x="4902201" y="4302125"/>
              <a:ext cx="331788" cy="59531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6" name="Oval 9"/>
            <p:cNvSpPr/>
            <p:nvPr/>
          </p:nvSpPr>
          <p:spPr bwMode="auto">
            <a:xfrm>
              <a:off x="6048376" y="3470275"/>
              <a:ext cx="449263" cy="449263"/>
            </a:xfrm>
            <a:prstGeom prst="ellipse">
              <a:avLst/>
            </a:prstGeom>
            <a:solidFill>
              <a:schemeClr val="accent1"/>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7" name="Oval 10"/>
            <p:cNvSpPr/>
            <p:nvPr/>
          </p:nvSpPr>
          <p:spPr bwMode="auto">
            <a:xfrm>
              <a:off x="4756151" y="3536950"/>
              <a:ext cx="314325" cy="309563"/>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8" name="Oval 11"/>
            <p:cNvSpPr/>
            <p:nvPr/>
          </p:nvSpPr>
          <p:spPr bwMode="auto">
            <a:xfrm>
              <a:off x="5772151" y="2947987"/>
              <a:ext cx="309563" cy="307975"/>
            </a:xfrm>
            <a:prstGeom prst="ellipse">
              <a:avLst/>
            </a:prstGeom>
            <a:solidFill>
              <a:schemeClr val="accent2"/>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9" name="Oval 12"/>
            <p:cNvSpPr/>
            <p:nvPr/>
          </p:nvSpPr>
          <p:spPr bwMode="auto">
            <a:xfrm>
              <a:off x="6807201" y="3554412"/>
              <a:ext cx="307975" cy="309563"/>
            </a:xfrm>
            <a:prstGeom prst="ellipse">
              <a:avLst/>
            </a:prstGeom>
            <a:solidFill>
              <a:schemeClr val="accent6"/>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0" name="Oval 13"/>
            <p:cNvSpPr/>
            <p:nvPr/>
          </p:nvSpPr>
          <p:spPr bwMode="auto">
            <a:xfrm>
              <a:off x="7115176" y="4116387"/>
              <a:ext cx="314325" cy="309563"/>
            </a:xfrm>
            <a:prstGeom prst="ellipse">
              <a:avLst/>
            </a:prstGeom>
            <a:solidFill>
              <a:schemeClr val="accent5"/>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1" name="Oval 14"/>
            <p:cNvSpPr/>
            <p:nvPr/>
          </p:nvSpPr>
          <p:spPr bwMode="auto">
            <a:xfrm>
              <a:off x="6121401" y="4724400"/>
              <a:ext cx="309563" cy="30797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2" name="Oval 15"/>
            <p:cNvSpPr/>
            <p:nvPr/>
          </p:nvSpPr>
          <p:spPr bwMode="auto">
            <a:xfrm>
              <a:off x="7070726" y="2874962"/>
              <a:ext cx="449263" cy="449263"/>
            </a:xfrm>
            <a:prstGeom prst="ellipse">
              <a:avLst/>
            </a:prstGeom>
            <a:solidFill>
              <a:schemeClr val="accent3"/>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3" name="Oval 16"/>
            <p:cNvSpPr/>
            <p:nvPr/>
          </p:nvSpPr>
          <p:spPr bwMode="auto">
            <a:xfrm>
              <a:off x="4676776" y="4673600"/>
              <a:ext cx="450850" cy="449263"/>
            </a:xfrm>
            <a:prstGeom prst="ellipse">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4" name="Oval 17"/>
            <p:cNvSpPr/>
            <p:nvPr/>
          </p:nvSpPr>
          <p:spPr bwMode="auto">
            <a:xfrm>
              <a:off x="6037264" y="2278062"/>
              <a:ext cx="449263" cy="455613"/>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5" name="Oval 18"/>
            <p:cNvSpPr/>
            <p:nvPr/>
          </p:nvSpPr>
          <p:spPr bwMode="auto">
            <a:xfrm>
              <a:off x="5138739" y="2981325"/>
              <a:ext cx="234950" cy="23653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6" name="Oval 19"/>
            <p:cNvSpPr/>
            <p:nvPr/>
          </p:nvSpPr>
          <p:spPr bwMode="auto">
            <a:xfrm>
              <a:off x="5127626" y="4173537"/>
              <a:ext cx="234950" cy="234950"/>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7" name="Oval 20"/>
            <p:cNvSpPr/>
            <p:nvPr/>
          </p:nvSpPr>
          <p:spPr bwMode="auto">
            <a:xfrm>
              <a:off x="5795964" y="4156075"/>
              <a:ext cx="230188" cy="230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8" name="Oval 21"/>
            <p:cNvSpPr/>
            <p:nvPr/>
          </p:nvSpPr>
          <p:spPr bwMode="auto">
            <a:xfrm>
              <a:off x="6840539" y="4779962"/>
              <a:ext cx="234950" cy="236538"/>
            </a:xfrm>
            <a:prstGeom prst="ellipse">
              <a:avLst/>
            </a:prstGeom>
            <a:solidFill>
              <a:schemeClr val="accent4"/>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51" name="组合 50"/>
          <p:cNvGrpSpPr/>
          <p:nvPr/>
        </p:nvGrpSpPr>
        <p:grpSpPr>
          <a:xfrm>
            <a:off x="646349" y="1406217"/>
            <a:ext cx="5709750" cy="2394269"/>
            <a:chOff x="972272" y="1484324"/>
            <a:chExt cx="5708759" cy="2393854"/>
          </a:xfrm>
        </p:grpSpPr>
        <p:grpSp>
          <p:nvGrpSpPr>
            <p:cNvPr id="5" name="Group 59"/>
            <p:cNvGrpSpPr/>
            <p:nvPr/>
          </p:nvGrpSpPr>
          <p:grpSpPr>
            <a:xfrm>
              <a:off x="6296920" y="1553847"/>
              <a:ext cx="384111" cy="2312996"/>
              <a:chOff x="8544272" y="2071796"/>
              <a:chExt cx="512148" cy="3083994"/>
            </a:xfrm>
          </p:grpSpPr>
          <p:sp>
            <p:nvSpPr>
              <p:cNvPr id="28" name="Freeform: Shape 28"/>
              <p:cNvSpPr>
                <a:spLocks noChangeAspect="1"/>
              </p:cNvSpPr>
              <p:nvPr/>
            </p:nvSpPr>
            <p:spPr bwMode="auto">
              <a:xfrm>
                <a:off x="8666177" y="4765445"/>
                <a:ext cx="390243" cy="39034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6"/>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9" name="Freeform: Shape 29"/>
              <p:cNvSpPr>
                <a:spLocks noChangeAspect="1"/>
              </p:cNvSpPr>
              <p:nvPr/>
            </p:nvSpPr>
            <p:spPr bwMode="auto">
              <a:xfrm>
                <a:off x="8708913" y="2071796"/>
                <a:ext cx="339566" cy="40641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0" name="Freeform: Shape 30"/>
              <p:cNvSpPr>
                <a:spLocks noChangeAspect="1"/>
              </p:cNvSpPr>
              <p:nvPr/>
            </p:nvSpPr>
            <p:spPr bwMode="auto">
              <a:xfrm>
                <a:off x="8544272" y="3465433"/>
                <a:ext cx="512148" cy="285722"/>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4"/>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6" name="Group 58"/>
            <p:cNvGrpSpPr/>
            <p:nvPr/>
          </p:nvGrpSpPr>
          <p:grpSpPr>
            <a:xfrm>
              <a:off x="972272" y="1484324"/>
              <a:ext cx="339493" cy="2393854"/>
              <a:chOff x="1095573" y="1979099"/>
              <a:chExt cx="452657" cy="3191805"/>
            </a:xfrm>
          </p:grpSpPr>
          <p:sp>
            <p:nvSpPr>
              <p:cNvPr id="25" name="Freeform: Shape 37"/>
              <p:cNvSpPr>
                <a:spLocks noChangeAspect="1"/>
              </p:cNvSpPr>
              <p:nvPr/>
            </p:nvSpPr>
            <p:spPr bwMode="auto">
              <a:xfrm>
                <a:off x="1119512" y="4750332"/>
                <a:ext cx="418783" cy="4205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5"/>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6" name="Freeform: Shape 38"/>
              <p:cNvSpPr>
                <a:spLocks noChangeAspect="1"/>
              </p:cNvSpPr>
              <p:nvPr/>
            </p:nvSpPr>
            <p:spPr bwMode="auto">
              <a:xfrm>
                <a:off x="1101332" y="1979099"/>
                <a:ext cx="443392" cy="392114"/>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1"/>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7" name="Freeform: Shape 39"/>
              <p:cNvSpPr>
                <a:spLocks noChangeAspect="1"/>
              </p:cNvSpPr>
              <p:nvPr/>
            </p:nvSpPr>
            <p:spPr bwMode="auto">
              <a:xfrm>
                <a:off x="1095573" y="3373807"/>
                <a:ext cx="452657" cy="383525"/>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3"/>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sp>
        <p:nvSpPr>
          <p:cNvPr id="52" name="išľíďè"/>
          <p:cNvSpPr/>
          <p:nvPr/>
        </p:nvSpPr>
        <p:spPr bwMode="auto">
          <a:xfrm>
            <a:off x="1071542" y="1670932"/>
            <a:ext cx="2407115" cy="68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工作的目的或动力主要源自对收入和财富的追求，并以此改善生活质量。</a:t>
            </a:r>
            <a:endParaRPr lang="en-US" altLang="zh-CN" sz="1400" dirty="0">
              <a:latin typeface="楷体" panose="02010609060101010101" pitchFamily="2" charset="-122"/>
              <a:ea typeface="楷体" panose="02010609060101010101" pitchFamily="2" charset="-122"/>
            </a:endParaRPr>
          </a:p>
        </p:txBody>
      </p:sp>
      <p:sp>
        <p:nvSpPr>
          <p:cNvPr id="53" name="iSlíďè"/>
          <p:cNvSpPr txBox="1"/>
          <p:nvPr/>
        </p:nvSpPr>
        <p:spPr bwMode="auto">
          <a:xfrm>
            <a:off x="1062726" y="1365924"/>
            <a:ext cx="1079219" cy="32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(1)</a:t>
            </a:r>
            <a:r>
              <a:rPr lang="zh-CN" altLang="en-US" sz="1600" b="1" dirty="0">
                <a:solidFill>
                  <a:schemeClr val="accent5"/>
                </a:solidFill>
                <a:latin typeface="微软雅黑" panose="020B0503020204020204" pitchFamily="34" charset="-122"/>
                <a:ea typeface="微软雅黑" panose="020B0503020204020204" pitchFamily="34" charset="-122"/>
                <a:cs typeface="+mn-ea"/>
              </a:rPr>
              <a:t>收入与财富</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4" name="išľíďè"/>
          <p:cNvSpPr/>
          <p:nvPr/>
        </p:nvSpPr>
        <p:spPr bwMode="auto">
          <a:xfrm>
            <a:off x="1085088" y="2713948"/>
            <a:ext cx="2133384" cy="7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认为有较高的权力地位会受到他人尊重，从中可以得到的成就感和满足感。</a:t>
            </a:r>
            <a:endParaRPr lang="en-US" altLang="zh-CN" sz="1400" dirty="0">
              <a:latin typeface="楷体" panose="02010609060101010101" pitchFamily="2" charset="-122"/>
            </a:endParaRPr>
          </a:p>
        </p:txBody>
      </p:sp>
      <p:sp>
        <p:nvSpPr>
          <p:cNvPr id="55" name="iSlíďè"/>
          <p:cNvSpPr txBox="1"/>
          <p:nvPr/>
        </p:nvSpPr>
        <p:spPr bwMode="auto">
          <a:xfrm>
            <a:off x="1071542" y="2435179"/>
            <a:ext cx="1079219" cy="28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(3)</a:t>
            </a:r>
            <a:r>
              <a:rPr lang="zh-CN" altLang="en-US" sz="1600" b="1" dirty="0">
                <a:solidFill>
                  <a:schemeClr val="accent5"/>
                </a:solidFill>
                <a:latin typeface="微软雅黑" panose="020B0503020204020204" pitchFamily="34" charset="-122"/>
                <a:ea typeface="微软雅黑" panose="020B0503020204020204" pitchFamily="34" charset="-122"/>
                <a:cs typeface="+mn-ea"/>
              </a:rPr>
              <a:t>权力地位</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6" name="išľíďè"/>
          <p:cNvSpPr/>
          <p:nvPr/>
        </p:nvSpPr>
        <p:spPr bwMode="auto">
          <a:xfrm>
            <a:off x="1071542" y="3765789"/>
            <a:ext cx="1913726"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工作能够给予受培训和锻炼的机会，使自己的经验与阅历能够得以丰富和提高。</a:t>
            </a:r>
            <a:endParaRPr lang="zh-CN" altLang="en-US" sz="1400" dirty="0">
              <a:solidFill>
                <a:prstClr val="black">
                  <a:lumMod val="85000"/>
                  <a:lumOff val="15000"/>
                </a:prstClr>
              </a:solidFill>
              <a:cs typeface="+mn-ea"/>
              <a:sym typeface="+mn-lt"/>
            </a:endParaRPr>
          </a:p>
        </p:txBody>
      </p:sp>
      <p:sp>
        <p:nvSpPr>
          <p:cNvPr id="57" name="iSlíďè"/>
          <p:cNvSpPr txBox="1"/>
          <p:nvPr/>
        </p:nvSpPr>
        <p:spPr bwMode="auto">
          <a:xfrm>
            <a:off x="1059015" y="3450551"/>
            <a:ext cx="1079219" cy="315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(5)</a:t>
            </a:r>
            <a:r>
              <a:rPr lang="zh-CN" altLang="en-US" sz="1600" b="1" dirty="0">
                <a:solidFill>
                  <a:schemeClr val="accent5"/>
                </a:solidFill>
                <a:latin typeface="微软雅黑" panose="020B0503020204020204" pitchFamily="34" charset="-122"/>
                <a:ea typeface="微软雅黑" panose="020B0503020204020204" pitchFamily="34" charset="-122"/>
                <a:cs typeface="+mn-ea"/>
              </a:rPr>
              <a:t>自我成长</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8" name="išľíďè"/>
          <p:cNvSpPr/>
          <p:nvPr/>
        </p:nvSpPr>
        <p:spPr bwMode="auto">
          <a:xfrm>
            <a:off x="6467236" y="1736880"/>
            <a:ext cx="2426037" cy="78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以自己的兴趣和特长作为选择职业最重要的因素，可以从工作中得到乐趣和成就感。</a:t>
            </a:r>
            <a:endParaRPr lang="zh-CN" altLang="en-US" sz="1400" dirty="0">
              <a:solidFill>
                <a:prstClr val="black">
                  <a:lumMod val="85000"/>
                  <a:lumOff val="15000"/>
                </a:prstClr>
              </a:solidFill>
              <a:cs typeface="+mn-ea"/>
              <a:sym typeface="+mn-lt"/>
            </a:endParaRPr>
          </a:p>
        </p:txBody>
      </p:sp>
      <p:sp>
        <p:nvSpPr>
          <p:cNvPr id="59" name="iSlíďè"/>
          <p:cNvSpPr txBox="1"/>
          <p:nvPr/>
        </p:nvSpPr>
        <p:spPr bwMode="auto">
          <a:xfrm>
            <a:off x="6442823" y="1410748"/>
            <a:ext cx="1079219" cy="304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(2)</a:t>
            </a:r>
            <a:r>
              <a:rPr lang="zh-CN" altLang="en-US" sz="1600" b="1" dirty="0">
                <a:solidFill>
                  <a:schemeClr val="accent2"/>
                </a:solidFill>
                <a:latin typeface="微软雅黑" panose="020B0503020204020204" pitchFamily="34" charset="-122"/>
                <a:ea typeface="微软雅黑" panose="020B0503020204020204" pitchFamily="34" charset="-122"/>
                <a:cs typeface="+mn-ea"/>
              </a:rPr>
              <a:t>兴趣特长</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0" name="išľíďè"/>
          <p:cNvSpPr/>
          <p:nvPr/>
        </p:nvSpPr>
        <p:spPr bwMode="auto">
          <a:xfrm>
            <a:off x="6467236" y="2800570"/>
            <a:ext cx="2282021" cy="69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工作有弹性，不想受太多的约束，可以充分掌握自己的时间和行动，自由度高。</a:t>
            </a:r>
            <a:endParaRPr lang="zh-CN" altLang="en-US" sz="1400" dirty="0">
              <a:solidFill>
                <a:prstClr val="black">
                  <a:lumMod val="85000"/>
                  <a:lumOff val="15000"/>
                </a:prstClr>
              </a:solidFill>
              <a:cs typeface="+mn-ea"/>
              <a:sym typeface="+mn-lt"/>
            </a:endParaRPr>
          </a:p>
        </p:txBody>
      </p:sp>
      <p:sp>
        <p:nvSpPr>
          <p:cNvPr id="61" name="iSlíďè"/>
          <p:cNvSpPr txBox="1"/>
          <p:nvPr/>
        </p:nvSpPr>
        <p:spPr bwMode="auto">
          <a:xfrm>
            <a:off x="6467236" y="2446866"/>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(4)</a:t>
            </a:r>
            <a:r>
              <a:rPr lang="zh-CN" altLang="en-US" sz="1600" b="1" dirty="0">
                <a:solidFill>
                  <a:schemeClr val="accent2"/>
                </a:solidFill>
                <a:latin typeface="微软雅黑" panose="020B0503020204020204" pitchFamily="34" charset="-122"/>
                <a:ea typeface="微软雅黑" panose="020B0503020204020204" pitchFamily="34" charset="-122"/>
                <a:cs typeface="+mn-ea"/>
              </a:rPr>
              <a:t>自由独立</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2" name="išľíďè"/>
          <p:cNvSpPr/>
          <p:nvPr/>
        </p:nvSpPr>
        <p:spPr bwMode="auto">
          <a:xfrm>
            <a:off x="6467236" y="3800486"/>
            <a:ext cx="2331795" cy="932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工作能够提供平台和机会，使自己的专业与能力得以全面运用和施展，实现自身价值。</a:t>
            </a:r>
            <a:endParaRPr lang="en-US" altLang="zh-CN" sz="1400" dirty="0">
              <a:latin typeface="楷体" panose="02010609060101010101" pitchFamily="2" charset="-122"/>
              <a:ea typeface="楷体" panose="02010609060101010101" pitchFamily="2" charset="-122"/>
            </a:endParaRPr>
          </a:p>
        </p:txBody>
      </p:sp>
      <p:sp>
        <p:nvSpPr>
          <p:cNvPr id="63" name="iSlíďè"/>
          <p:cNvSpPr txBox="1"/>
          <p:nvPr/>
        </p:nvSpPr>
        <p:spPr bwMode="auto">
          <a:xfrm>
            <a:off x="6441963" y="3489957"/>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(6)</a:t>
            </a:r>
            <a:r>
              <a:rPr lang="zh-CN" altLang="en-US" sz="1600" b="1" dirty="0">
                <a:solidFill>
                  <a:schemeClr val="accent2"/>
                </a:solidFill>
                <a:latin typeface="微软雅黑" panose="020B0503020204020204" pitchFamily="34" charset="-122"/>
                <a:ea typeface="微软雅黑" panose="020B0503020204020204" pitchFamily="34" charset="-122"/>
                <a:cs typeface="+mn-ea"/>
              </a:rPr>
              <a:t>自我实现</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6" name="文本框 65"/>
          <p:cNvSpPr txBox="1"/>
          <p:nvPr/>
        </p:nvSpPr>
        <p:spPr>
          <a:xfrm>
            <a:off x="684846" y="484173"/>
            <a:ext cx="343415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职业价值观的分类</a:t>
            </a:r>
            <a:endParaRPr lang="zh-CN" altLang="en-US" sz="2000" b="1" dirty="0">
              <a:latin typeface="微软雅黑" panose="020B0503020204020204" pitchFamily="34" charset="-122"/>
              <a:ea typeface="微软雅黑" panose="020B0503020204020204" pitchFamily="34" charset="-122"/>
            </a:endParaRPr>
          </a:p>
        </p:txBody>
      </p:sp>
      <p:sp>
        <p:nvSpPr>
          <p:cNvPr id="67" name="等腰三角形 6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9" name="文本框 48"/>
          <p:cNvSpPr txBox="1"/>
          <p:nvPr/>
        </p:nvSpPr>
        <p:spPr>
          <a:xfrm>
            <a:off x="684829" y="944375"/>
            <a:ext cx="2365173" cy="368300"/>
          </a:xfrm>
          <a:prstGeom prst="rect">
            <a:avLst/>
          </a:prstGeom>
          <a:noFill/>
        </p:spPr>
        <p:txBody>
          <a:bodyPr wrap="square">
            <a:spAutoFit/>
          </a:bodyPr>
          <a:lstStyle/>
          <a:p>
            <a:r>
              <a:rPr lang="en-US" altLang="zh-CN" sz="1800" b="1" u="sng"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rPr>
              <a:t>阚雅玲的分类</a:t>
            </a:r>
            <a:endPar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文本框 9"/>
          <p:cNvSpPr txBox="1"/>
          <p:nvPr>
            <p:custDataLst>
              <p:tags r:id="rId1"/>
            </p:custDataLst>
          </p:nvPr>
        </p:nvSpPr>
        <p:spPr>
          <a:xfrm>
            <a:off x="3276304" y="52177"/>
            <a:ext cx="255628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二、职业价值观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down)">
                                      <p:cBhvr>
                                        <p:cTn id="18" dur="500"/>
                                        <p:tgtEl>
                                          <p:spTgt spid="5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down)">
                                      <p:cBhvr>
                                        <p:cTn id="21" dur="500"/>
                                        <p:tgtEl>
                                          <p:spTgt spid="5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down)">
                                      <p:cBhvr>
                                        <p:cTn id="24" dur="500"/>
                                        <p:tgtEl>
                                          <p:spTgt spid="5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down)">
                                      <p:cBhvr>
                                        <p:cTn id="30" dur="500"/>
                                        <p:tgtEl>
                                          <p:spTgt spid="5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wipe(down)">
                                      <p:cBhvr>
                                        <p:cTn id="36" dur="500"/>
                                        <p:tgtEl>
                                          <p:spTgt spid="5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500"/>
                                        <p:tgtEl>
                                          <p:spTgt spid="5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down)">
                                      <p:cBhvr>
                                        <p:cTn id="42" dur="500"/>
                                        <p:tgtEl>
                                          <p:spTgt spid="6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down)">
                                      <p:cBhvr>
                                        <p:cTn id="45" dur="500"/>
                                        <p:tgtEl>
                                          <p:spTgt spid="60"/>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down)">
                                      <p:cBhvr>
                                        <p:cTn id="48" dur="500"/>
                                        <p:tgtEl>
                                          <p:spTgt spid="6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down)">
                                      <p:cBhvr>
                                        <p:cTn id="5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016215">
            <a:off x="3211846" y="1359626"/>
            <a:ext cx="2573181" cy="2574620"/>
            <a:chOff x="4676776" y="2278062"/>
            <a:chExt cx="2843213" cy="2844801"/>
          </a:xfrm>
        </p:grpSpPr>
        <p:sp>
          <p:nvSpPr>
            <p:cNvPr id="31" name="Freeform: Shape 4"/>
            <p:cNvSpPr/>
            <p:nvPr/>
          </p:nvSpPr>
          <p:spPr bwMode="auto">
            <a:xfrm>
              <a:off x="4902201" y="3098800"/>
              <a:ext cx="1370013" cy="1192213"/>
            </a:xfrm>
            <a:custGeom>
              <a:avLst/>
              <a:gdLst>
                <a:gd name="T0" fmla="*/ 648 w 863"/>
                <a:gd name="T1" fmla="*/ 751 h 751"/>
                <a:gd name="T2" fmla="*/ 216 w 863"/>
                <a:gd name="T3" fmla="*/ 751 h 751"/>
                <a:gd name="T4" fmla="*/ 0 w 863"/>
                <a:gd name="T5" fmla="*/ 376 h 751"/>
                <a:gd name="T6" fmla="*/ 216 w 863"/>
                <a:gd name="T7" fmla="*/ 0 h 751"/>
                <a:gd name="T8" fmla="*/ 648 w 863"/>
                <a:gd name="T9" fmla="*/ 0 h 751"/>
                <a:gd name="T10" fmla="*/ 863 w 863"/>
                <a:gd name="T11" fmla="*/ 376 h 751"/>
                <a:gd name="T12" fmla="*/ 648 w 863"/>
                <a:gd name="T13" fmla="*/ 751 h 751"/>
              </a:gdLst>
              <a:ahLst/>
              <a:cxnLst>
                <a:cxn ang="0">
                  <a:pos x="T0" y="T1"/>
                </a:cxn>
                <a:cxn ang="0">
                  <a:pos x="T2" y="T3"/>
                </a:cxn>
                <a:cxn ang="0">
                  <a:pos x="T4" y="T5"/>
                </a:cxn>
                <a:cxn ang="0">
                  <a:pos x="T6" y="T7"/>
                </a:cxn>
                <a:cxn ang="0">
                  <a:pos x="T8" y="T9"/>
                </a:cxn>
                <a:cxn ang="0">
                  <a:pos x="T10" y="T11"/>
                </a:cxn>
                <a:cxn ang="0">
                  <a:pos x="T12" y="T13"/>
                </a:cxn>
              </a:cxnLst>
              <a:rect l="0" t="0" r="r" b="b"/>
              <a:pathLst>
                <a:path w="863" h="751">
                  <a:moveTo>
                    <a:pt x="648" y="751"/>
                  </a:moveTo>
                  <a:lnTo>
                    <a:pt x="216" y="751"/>
                  </a:lnTo>
                  <a:lnTo>
                    <a:pt x="0" y="376"/>
                  </a:lnTo>
                  <a:lnTo>
                    <a:pt x="216" y="0"/>
                  </a:lnTo>
                  <a:lnTo>
                    <a:pt x="648" y="0"/>
                  </a:lnTo>
                  <a:lnTo>
                    <a:pt x="863" y="376"/>
                  </a:lnTo>
                  <a:lnTo>
                    <a:pt x="648" y="751"/>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2" name="Freeform: Shape 5"/>
            <p:cNvSpPr/>
            <p:nvPr/>
          </p:nvSpPr>
          <p:spPr bwMode="auto">
            <a:xfrm>
              <a:off x="5930901" y="3706812"/>
              <a:ext cx="1370013" cy="1190625"/>
            </a:xfrm>
            <a:custGeom>
              <a:avLst/>
              <a:gdLst>
                <a:gd name="T0" fmla="*/ 647 w 863"/>
                <a:gd name="T1" fmla="*/ 750 h 750"/>
                <a:gd name="T2" fmla="*/ 215 w 863"/>
                <a:gd name="T3" fmla="*/ 750 h 750"/>
                <a:gd name="T4" fmla="*/ 0 w 863"/>
                <a:gd name="T5" fmla="*/ 375 h 750"/>
                <a:gd name="T6" fmla="*/ 215 w 863"/>
                <a:gd name="T7" fmla="*/ 0 h 750"/>
                <a:gd name="T8" fmla="*/ 647 w 863"/>
                <a:gd name="T9" fmla="*/ 0 h 750"/>
                <a:gd name="T10" fmla="*/ 863 w 863"/>
                <a:gd name="T11" fmla="*/ 375 h 750"/>
                <a:gd name="T12" fmla="*/ 647 w 863"/>
                <a:gd name="T13" fmla="*/ 750 h 750"/>
              </a:gdLst>
              <a:ahLst/>
              <a:cxnLst>
                <a:cxn ang="0">
                  <a:pos x="T0" y="T1"/>
                </a:cxn>
                <a:cxn ang="0">
                  <a:pos x="T2" y="T3"/>
                </a:cxn>
                <a:cxn ang="0">
                  <a:pos x="T4" y="T5"/>
                </a:cxn>
                <a:cxn ang="0">
                  <a:pos x="T6" y="T7"/>
                </a:cxn>
                <a:cxn ang="0">
                  <a:pos x="T8" y="T9"/>
                </a:cxn>
                <a:cxn ang="0">
                  <a:pos x="T10" y="T11"/>
                </a:cxn>
                <a:cxn ang="0">
                  <a:pos x="T12" y="T13"/>
                </a:cxn>
              </a:cxnLst>
              <a:rect l="0" t="0" r="r" b="b"/>
              <a:pathLst>
                <a:path w="863" h="750">
                  <a:moveTo>
                    <a:pt x="647" y="750"/>
                  </a:moveTo>
                  <a:lnTo>
                    <a:pt x="215" y="750"/>
                  </a:lnTo>
                  <a:lnTo>
                    <a:pt x="0" y="375"/>
                  </a:lnTo>
                  <a:lnTo>
                    <a:pt x="215" y="0"/>
                  </a:lnTo>
                  <a:lnTo>
                    <a:pt x="647" y="0"/>
                  </a:lnTo>
                  <a:lnTo>
                    <a:pt x="863" y="375"/>
                  </a:lnTo>
                  <a:lnTo>
                    <a:pt x="647" y="750"/>
                  </a:lnTo>
                  <a:close/>
                </a:path>
              </a:pathLst>
            </a:custGeom>
            <a:noFill/>
            <a:ln w="112713"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3" name="Straight Connector 6"/>
            <p:cNvSpPr/>
            <p:nvPr/>
          </p:nvSpPr>
          <p:spPr bwMode="auto">
            <a:xfrm flipV="1">
              <a:off x="5930901" y="2509837"/>
              <a:ext cx="330200" cy="58896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4" name="Straight Connector 7"/>
            <p:cNvSpPr/>
            <p:nvPr/>
          </p:nvSpPr>
          <p:spPr bwMode="auto">
            <a:xfrm flipV="1">
              <a:off x="6964364" y="3098800"/>
              <a:ext cx="330200" cy="596900"/>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5" name="Straight Connector 8"/>
            <p:cNvSpPr/>
            <p:nvPr/>
          </p:nvSpPr>
          <p:spPr bwMode="auto">
            <a:xfrm flipV="1">
              <a:off x="4902201" y="4302125"/>
              <a:ext cx="331788" cy="595313"/>
            </a:xfrm>
            <a:prstGeom prst="line">
              <a:avLst/>
            </a:prstGeom>
            <a:noFill/>
            <a:ln w="112713" cap="flat">
              <a:solidFill>
                <a:schemeClr val="bg1">
                  <a:lumMod val="85000"/>
                </a:schemeClr>
              </a:solidFill>
              <a:prstDash val="solid"/>
              <a:miter lim="800000"/>
            </a:ln>
            <a:extLst>
              <a:ext uri="{909E8E84-426E-40DD-AFC4-6F175D3DCCD1}">
                <a14:hiddenFill xmlns:a14="http://schemas.microsoft.com/office/drawing/2010/main">
                  <a:noFill/>
                </a14:hiddenFill>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6" name="Oval 9"/>
            <p:cNvSpPr/>
            <p:nvPr/>
          </p:nvSpPr>
          <p:spPr bwMode="auto">
            <a:xfrm>
              <a:off x="6048376" y="3470275"/>
              <a:ext cx="449263" cy="449263"/>
            </a:xfrm>
            <a:prstGeom prst="ellipse">
              <a:avLst/>
            </a:prstGeom>
            <a:solidFill>
              <a:schemeClr val="accent1"/>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7" name="Oval 10"/>
            <p:cNvSpPr/>
            <p:nvPr/>
          </p:nvSpPr>
          <p:spPr bwMode="auto">
            <a:xfrm>
              <a:off x="4756151" y="3536950"/>
              <a:ext cx="314325" cy="309563"/>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8" name="Oval 11"/>
            <p:cNvSpPr/>
            <p:nvPr/>
          </p:nvSpPr>
          <p:spPr bwMode="auto">
            <a:xfrm>
              <a:off x="5772151" y="2947987"/>
              <a:ext cx="309563" cy="307975"/>
            </a:xfrm>
            <a:prstGeom prst="ellipse">
              <a:avLst/>
            </a:prstGeom>
            <a:solidFill>
              <a:schemeClr val="accent2"/>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9" name="Oval 12"/>
            <p:cNvSpPr/>
            <p:nvPr/>
          </p:nvSpPr>
          <p:spPr bwMode="auto">
            <a:xfrm>
              <a:off x="6807201" y="3554412"/>
              <a:ext cx="307975" cy="309563"/>
            </a:xfrm>
            <a:prstGeom prst="ellipse">
              <a:avLst/>
            </a:prstGeom>
            <a:solidFill>
              <a:schemeClr val="accent6"/>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0" name="Oval 13"/>
            <p:cNvSpPr/>
            <p:nvPr/>
          </p:nvSpPr>
          <p:spPr bwMode="auto">
            <a:xfrm>
              <a:off x="7115176" y="4116387"/>
              <a:ext cx="314325" cy="309563"/>
            </a:xfrm>
            <a:prstGeom prst="ellipse">
              <a:avLst/>
            </a:prstGeom>
            <a:solidFill>
              <a:schemeClr val="accent5"/>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1" name="Oval 14"/>
            <p:cNvSpPr/>
            <p:nvPr/>
          </p:nvSpPr>
          <p:spPr bwMode="auto">
            <a:xfrm>
              <a:off x="6121401" y="4724400"/>
              <a:ext cx="309563" cy="30797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2" name="Oval 15"/>
            <p:cNvSpPr/>
            <p:nvPr/>
          </p:nvSpPr>
          <p:spPr bwMode="auto">
            <a:xfrm>
              <a:off x="7070726" y="2874962"/>
              <a:ext cx="449263" cy="449263"/>
            </a:xfrm>
            <a:prstGeom prst="ellipse">
              <a:avLst/>
            </a:prstGeom>
            <a:solidFill>
              <a:schemeClr val="accent3"/>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3" name="Oval 16"/>
            <p:cNvSpPr/>
            <p:nvPr/>
          </p:nvSpPr>
          <p:spPr bwMode="auto">
            <a:xfrm>
              <a:off x="4676776" y="4673600"/>
              <a:ext cx="450850" cy="449263"/>
            </a:xfrm>
            <a:prstGeom prst="ellipse">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4" name="Oval 17"/>
            <p:cNvSpPr/>
            <p:nvPr/>
          </p:nvSpPr>
          <p:spPr bwMode="auto">
            <a:xfrm>
              <a:off x="6037264" y="2278062"/>
              <a:ext cx="449263" cy="455613"/>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5" name="Oval 18"/>
            <p:cNvSpPr/>
            <p:nvPr/>
          </p:nvSpPr>
          <p:spPr bwMode="auto">
            <a:xfrm>
              <a:off x="5138739" y="2981325"/>
              <a:ext cx="234950" cy="23653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6" name="Oval 19"/>
            <p:cNvSpPr/>
            <p:nvPr/>
          </p:nvSpPr>
          <p:spPr bwMode="auto">
            <a:xfrm>
              <a:off x="5127626" y="4173537"/>
              <a:ext cx="234950" cy="234950"/>
            </a:xfrm>
            <a:prstGeom prst="ellipse">
              <a:avLst/>
            </a:pr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7" name="Oval 20"/>
            <p:cNvSpPr/>
            <p:nvPr/>
          </p:nvSpPr>
          <p:spPr bwMode="auto">
            <a:xfrm>
              <a:off x="5795964" y="4156075"/>
              <a:ext cx="230188" cy="230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48" name="Oval 21"/>
            <p:cNvSpPr/>
            <p:nvPr/>
          </p:nvSpPr>
          <p:spPr bwMode="auto">
            <a:xfrm>
              <a:off x="6840539" y="4779962"/>
              <a:ext cx="234950" cy="236538"/>
            </a:xfrm>
            <a:prstGeom prst="ellipse">
              <a:avLst/>
            </a:prstGeom>
            <a:solidFill>
              <a:schemeClr val="accent4"/>
            </a:solidFill>
            <a:ln>
              <a:noFill/>
            </a:ln>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51" name="组合 50"/>
          <p:cNvGrpSpPr/>
          <p:nvPr/>
        </p:nvGrpSpPr>
        <p:grpSpPr>
          <a:xfrm>
            <a:off x="646349" y="1406217"/>
            <a:ext cx="5709750" cy="2394269"/>
            <a:chOff x="972272" y="1484324"/>
            <a:chExt cx="5708759" cy="2393854"/>
          </a:xfrm>
        </p:grpSpPr>
        <p:grpSp>
          <p:nvGrpSpPr>
            <p:cNvPr id="5" name="Group 59"/>
            <p:cNvGrpSpPr/>
            <p:nvPr/>
          </p:nvGrpSpPr>
          <p:grpSpPr>
            <a:xfrm>
              <a:off x="6296920" y="1553847"/>
              <a:ext cx="384111" cy="2312996"/>
              <a:chOff x="8544272" y="2071796"/>
              <a:chExt cx="512148" cy="3083994"/>
            </a:xfrm>
          </p:grpSpPr>
          <p:sp>
            <p:nvSpPr>
              <p:cNvPr id="28" name="Freeform: Shape 28"/>
              <p:cNvSpPr>
                <a:spLocks noChangeAspect="1"/>
              </p:cNvSpPr>
              <p:nvPr/>
            </p:nvSpPr>
            <p:spPr bwMode="auto">
              <a:xfrm>
                <a:off x="8666177" y="4765445"/>
                <a:ext cx="390243" cy="39034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6"/>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9" name="Freeform: Shape 29"/>
              <p:cNvSpPr>
                <a:spLocks noChangeAspect="1"/>
              </p:cNvSpPr>
              <p:nvPr/>
            </p:nvSpPr>
            <p:spPr bwMode="auto">
              <a:xfrm>
                <a:off x="8708913" y="2071796"/>
                <a:ext cx="339566" cy="40641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30" name="Freeform: Shape 30"/>
              <p:cNvSpPr>
                <a:spLocks noChangeAspect="1"/>
              </p:cNvSpPr>
              <p:nvPr/>
            </p:nvSpPr>
            <p:spPr bwMode="auto">
              <a:xfrm>
                <a:off x="8544272" y="3465433"/>
                <a:ext cx="512148" cy="285722"/>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4"/>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nvGrpSpPr>
            <p:cNvPr id="6" name="Group 58"/>
            <p:cNvGrpSpPr/>
            <p:nvPr/>
          </p:nvGrpSpPr>
          <p:grpSpPr>
            <a:xfrm>
              <a:off x="972272" y="1484324"/>
              <a:ext cx="339493" cy="2393854"/>
              <a:chOff x="1095573" y="1979099"/>
              <a:chExt cx="452657" cy="3191805"/>
            </a:xfrm>
          </p:grpSpPr>
          <p:sp>
            <p:nvSpPr>
              <p:cNvPr id="25" name="Freeform: Shape 37"/>
              <p:cNvSpPr>
                <a:spLocks noChangeAspect="1"/>
              </p:cNvSpPr>
              <p:nvPr/>
            </p:nvSpPr>
            <p:spPr bwMode="auto">
              <a:xfrm>
                <a:off x="1119512" y="4750332"/>
                <a:ext cx="418783" cy="4205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5"/>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6" name="Freeform: Shape 38"/>
              <p:cNvSpPr>
                <a:spLocks noChangeAspect="1"/>
              </p:cNvSpPr>
              <p:nvPr/>
            </p:nvSpPr>
            <p:spPr bwMode="auto">
              <a:xfrm>
                <a:off x="1101332" y="1979099"/>
                <a:ext cx="443392" cy="392114"/>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1"/>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sp>
            <p:nvSpPr>
              <p:cNvPr id="27" name="Freeform: Shape 39"/>
              <p:cNvSpPr>
                <a:spLocks noChangeAspect="1"/>
              </p:cNvSpPr>
              <p:nvPr/>
            </p:nvSpPr>
            <p:spPr bwMode="auto">
              <a:xfrm>
                <a:off x="1095573" y="3373807"/>
                <a:ext cx="452657" cy="383525"/>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3"/>
              </a:solidFill>
              <a:ln>
                <a:noFill/>
              </a:ln>
              <a:effectLst/>
            </p:spPr>
            <p:txBody>
              <a:bodyPr anchor="ctr"/>
              <a:lstStyle/>
              <a:p>
                <a:pPr algn="ctr" defTabSz="685800" fontAlgn="auto">
                  <a:spcBef>
                    <a:spcPts val="0"/>
                  </a:spcBef>
                  <a:spcAft>
                    <a:spcPts val="0"/>
                  </a:spcAft>
                  <a:defRPr/>
                </a:pPr>
                <a:endParaRPr dirty="0">
                  <a:solidFill>
                    <a:prstClr val="black"/>
                  </a:solidFill>
                  <a:cs typeface="+mn-ea"/>
                  <a:sym typeface="+mn-lt"/>
                </a:endParaRPr>
              </a:p>
            </p:txBody>
          </p:sp>
        </p:grpSp>
      </p:grpSp>
      <p:sp>
        <p:nvSpPr>
          <p:cNvPr id="52" name="išľíďè"/>
          <p:cNvSpPr/>
          <p:nvPr/>
        </p:nvSpPr>
        <p:spPr bwMode="auto">
          <a:xfrm>
            <a:off x="1071542" y="1670932"/>
            <a:ext cx="2303727" cy="68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将工作单位的人际关系看得非常重要，渴望能够在一个和谐、友好的环境工作。</a:t>
            </a:r>
            <a:endParaRPr lang="en-US" altLang="zh-CN" sz="1400" dirty="0">
              <a:latin typeface="楷体" panose="02010609060101010101" pitchFamily="2" charset="-122"/>
              <a:ea typeface="楷体" panose="02010609060101010101" pitchFamily="2" charset="-122"/>
            </a:endParaRPr>
          </a:p>
        </p:txBody>
      </p:sp>
      <p:sp>
        <p:nvSpPr>
          <p:cNvPr id="53" name="iSlíďè"/>
          <p:cNvSpPr txBox="1"/>
          <p:nvPr/>
        </p:nvSpPr>
        <p:spPr bwMode="auto">
          <a:xfrm>
            <a:off x="1062726" y="1365924"/>
            <a:ext cx="1079219" cy="32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(7)</a:t>
            </a:r>
            <a:r>
              <a:rPr lang="zh-CN" altLang="en-US" sz="1600" b="1" dirty="0">
                <a:solidFill>
                  <a:schemeClr val="accent5"/>
                </a:solidFill>
                <a:latin typeface="微软雅黑" panose="020B0503020204020204" pitchFamily="34" charset="-122"/>
                <a:ea typeface="微软雅黑" panose="020B0503020204020204" pitchFamily="34" charset="-122"/>
                <a:cs typeface="+mn-ea"/>
              </a:rPr>
              <a:t>人际关系</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4" name="išľíďè"/>
          <p:cNvSpPr/>
          <p:nvPr/>
        </p:nvSpPr>
        <p:spPr bwMode="auto">
          <a:xfrm>
            <a:off x="1085088" y="2713948"/>
            <a:ext cx="2133384" cy="72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工作环境舒适宜人。</a:t>
            </a:r>
            <a:endParaRPr lang="en-US" altLang="zh-CN" sz="1400" dirty="0">
              <a:latin typeface="楷体" panose="02010609060101010101" pitchFamily="2" charset="-122"/>
            </a:endParaRPr>
          </a:p>
        </p:txBody>
      </p:sp>
      <p:sp>
        <p:nvSpPr>
          <p:cNvPr id="55" name="iSlíďè"/>
          <p:cNvSpPr txBox="1"/>
          <p:nvPr/>
        </p:nvSpPr>
        <p:spPr bwMode="auto">
          <a:xfrm>
            <a:off x="1071542" y="2435179"/>
            <a:ext cx="1079219" cy="28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(9)</a:t>
            </a:r>
            <a:r>
              <a:rPr lang="zh-CN" altLang="en-US" sz="1600" b="1" dirty="0">
                <a:solidFill>
                  <a:schemeClr val="accent5"/>
                </a:solidFill>
                <a:latin typeface="微软雅黑" panose="020B0503020204020204" pitchFamily="34" charset="-122"/>
                <a:ea typeface="微软雅黑" panose="020B0503020204020204" pitchFamily="34" charset="-122"/>
                <a:cs typeface="+mn-ea"/>
              </a:rPr>
              <a:t>环境舒适</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6" name="išľíďè"/>
          <p:cNvSpPr/>
          <p:nvPr/>
        </p:nvSpPr>
        <p:spPr bwMode="auto">
          <a:xfrm>
            <a:off x="1071542" y="3765789"/>
            <a:ext cx="1913726"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能够根据组织和社会的需要响应某一号召，为集体和社会做出贡献。</a:t>
            </a:r>
            <a:endParaRPr lang="en-US" altLang="zh-CN" sz="1400" dirty="0">
              <a:latin typeface="楷体" panose="02010609060101010101" pitchFamily="2" charset="-122"/>
            </a:endParaRPr>
          </a:p>
        </p:txBody>
      </p:sp>
      <p:sp>
        <p:nvSpPr>
          <p:cNvPr id="57" name="iSlíďè"/>
          <p:cNvSpPr txBox="1"/>
          <p:nvPr/>
        </p:nvSpPr>
        <p:spPr bwMode="auto">
          <a:xfrm>
            <a:off x="1059015" y="3450551"/>
            <a:ext cx="1079219" cy="315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5"/>
                </a:solidFill>
                <a:latin typeface="微软雅黑" panose="020B0503020204020204" pitchFamily="34" charset="-122"/>
                <a:ea typeface="微软雅黑" panose="020B0503020204020204" pitchFamily="34" charset="-122"/>
                <a:cs typeface="+mn-ea"/>
              </a:rPr>
              <a:t>(11)</a:t>
            </a:r>
            <a:r>
              <a:rPr lang="zh-CN" altLang="en-US" sz="1600" b="1" dirty="0">
                <a:solidFill>
                  <a:schemeClr val="accent5"/>
                </a:solidFill>
                <a:latin typeface="微软雅黑" panose="020B0503020204020204" pitchFamily="34" charset="-122"/>
                <a:ea typeface="微软雅黑" panose="020B0503020204020204" pitchFamily="34" charset="-122"/>
                <a:cs typeface="+mn-ea"/>
              </a:rPr>
              <a:t>社会需要</a:t>
            </a:r>
            <a:endParaRPr lang="zh-CN" altLang="en-US" sz="1600"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8" name="išľíďè"/>
          <p:cNvSpPr/>
          <p:nvPr/>
        </p:nvSpPr>
        <p:spPr bwMode="auto">
          <a:xfrm>
            <a:off x="6467236" y="1736880"/>
            <a:ext cx="2426037" cy="784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工作能够免于危险、过度劳累，免于焦虑、紧张和恐惧，使自己的身心健康不受影响。</a:t>
            </a:r>
            <a:endParaRPr lang="zh-CN" altLang="en-US" sz="1400" dirty="0">
              <a:solidFill>
                <a:prstClr val="black">
                  <a:lumMod val="85000"/>
                  <a:lumOff val="15000"/>
                </a:prstClr>
              </a:solidFill>
              <a:cs typeface="+mn-ea"/>
              <a:sym typeface="+mn-lt"/>
            </a:endParaRPr>
          </a:p>
        </p:txBody>
      </p:sp>
      <p:sp>
        <p:nvSpPr>
          <p:cNvPr id="59" name="iSlíďè"/>
          <p:cNvSpPr txBox="1"/>
          <p:nvPr/>
        </p:nvSpPr>
        <p:spPr bwMode="auto">
          <a:xfrm>
            <a:off x="6442823" y="1410748"/>
            <a:ext cx="1079219" cy="304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(8)</a:t>
            </a:r>
            <a:r>
              <a:rPr lang="zh-CN" altLang="en-US" sz="1600" b="1" dirty="0">
                <a:solidFill>
                  <a:schemeClr val="accent2"/>
                </a:solidFill>
                <a:latin typeface="微软雅黑" panose="020B0503020204020204" pitchFamily="34" charset="-122"/>
                <a:ea typeface="微软雅黑" panose="020B0503020204020204" pitchFamily="34" charset="-122"/>
                <a:cs typeface="+mn-ea"/>
              </a:rPr>
              <a:t>身心健康</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0" name="išľíďè"/>
          <p:cNvSpPr/>
          <p:nvPr/>
        </p:nvSpPr>
        <p:spPr bwMode="auto">
          <a:xfrm>
            <a:off x="6467236" y="2800570"/>
            <a:ext cx="2282021" cy="69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工作相对稳定，不必担心经常出现裁员和辞退现象，免于经常奔波找工作。</a:t>
            </a:r>
            <a:endParaRPr lang="zh-CN" altLang="en-US" sz="1400" dirty="0">
              <a:solidFill>
                <a:prstClr val="black">
                  <a:lumMod val="85000"/>
                  <a:lumOff val="15000"/>
                </a:prstClr>
              </a:solidFill>
              <a:cs typeface="+mn-ea"/>
              <a:sym typeface="+mn-lt"/>
            </a:endParaRPr>
          </a:p>
        </p:txBody>
      </p:sp>
      <p:sp>
        <p:nvSpPr>
          <p:cNvPr id="61" name="iSlíďè"/>
          <p:cNvSpPr txBox="1"/>
          <p:nvPr/>
        </p:nvSpPr>
        <p:spPr bwMode="auto">
          <a:xfrm>
            <a:off x="6467236" y="2446866"/>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(10)</a:t>
            </a:r>
            <a:r>
              <a:rPr lang="zh-CN" altLang="en-US" sz="1600" b="1" dirty="0">
                <a:solidFill>
                  <a:schemeClr val="accent2"/>
                </a:solidFill>
                <a:latin typeface="微软雅黑" panose="020B0503020204020204" pitchFamily="34" charset="-122"/>
                <a:ea typeface="微软雅黑" panose="020B0503020204020204" pitchFamily="34" charset="-122"/>
                <a:cs typeface="+mn-ea"/>
              </a:rPr>
              <a:t>工作稳定</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2" name="išľíďè"/>
          <p:cNvSpPr/>
          <p:nvPr/>
        </p:nvSpPr>
        <p:spPr bwMode="auto">
          <a:xfrm>
            <a:off x="6467236" y="3800486"/>
            <a:ext cx="2331795" cy="932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希望工作的内容经常变换，使工作和生活显得丰富多彩，不单调枯燥。</a:t>
            </a:r>
            <a:endParaRPr lang="en-US" altLang="zh-CN" sz="1400" dirty="0">
              <a:latin typeface="楷体" panose="02010609060101010101" pitchFamily="2" charset="-122"/>
              <a:ea typeface="楷体" panose="02010609060101010101" pitchFamily="2" charset="-122"/>
            </a:endParaRPr>
          </a:p>
        </p:txBody>
      </p:sp>
      <p:sp>
        <p:nvSpPr>
          <p:cNvPr id="63" name="iSlíďè"/>
          <p:cNvSpPr txBox="1"/>
          <p:nvPr/>
        </p:nvSpPr>
        <p:spPr bwMode="auto">
          <a:xfrm>
            <a:off x="6441963" y="3489957"/>
            <a:ext cx="1079219" cy="26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512" rIns="67512">
            <a:noAutofit/>
          </a:bodyPr>
          <a:lstStyle/>
          <a:p>
            <a:pPr defTabSz="685165" fontAlgn="auto">
              <a:spcAft>
                <a:spcPts val="0"/>
              </a:spcAft>
              <a:defRPr/>
            </a:pPr>
            <a:r>
              <a:rPr lang="en-US" altLang="zh-CN" sz="1600" b="1" dirty="0">
                <a:solidFill>
                  <a:schemeClr val="accent2"/>
                </a:solidFill>
                <a:latin typeface="微软雅黑" panose="020B0503020204020204" pitchFamily="34" charset="-122"/>
                <a:ea typeface="微软雅黑" panose="020B0503020204020204" pitchFamily="34" charset="-122"/>
                <a:cs typeface="+mn-ea"/>
              </a:rPr>
              <a:t>(12)</a:t>
            </a:r>
            <a:r>
              <a:rPr lang="zh-CN" altLang="en-US" sz="1600" b="1" dirty="0">
                <a:solidFill>
                  <a:schemeClr val="accent2"/>
                </a:solidFill>
                <a:latin typeface="微软雅黑" panose="020B0503020204020204" pitchFamily="34" charset="-122"/>
                <a:ea typeface="微软雅黑" panose="020B0503020204020204" pitchFamily="34" charset="-122"/>
                <a:cs typeface="+mn-ea"/>
              </a:rPr>
              <a:t>追求新意</a:t>
            </a:r>
            <a:endParaRPr lang="zh-CN" altLang="en-US" sz="1600" b="1"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66" name="文本框 65"/>
          <p:cNvSpPr txBox="1"/>
          <p:nvPr/>
        </p:nvSpPr>
        <p:spPr>
          <a:xfrm>
            <a:off x="428306" y="529893"/>
            <a:ext cx="3434150"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职业价值观的分类</a:t>
            </a:r>
            <a:endParaRPr lang="zh-CN" altLang="en-US" sz="2000" b="1" dirty="0">
              <a:latin typeface="微软雅黑" panose="020B0503020204020204" pitchFamily="34" charset="-122"/>
              <a:ea typeface="微软雅黑" panose="020B0503020204020204" pitchFamily="34" charset="-122"/>
            </a:endParaRPr>
          </a:p>
        </p:txBody>
      </p:sp>
      <p:sp>
        <p:nvSpPr>
          <p:cNvPr id="67" name="等腰三角形 6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49" name="文本框 48"/>
          <p:cNvSpPr txBox="1"/>
          <p:nvPr/>
        </p:nvSpPr>
        <p:spPr>
          <a:xfrm>
            <a:off x="684829" y="944375"/>
            <a:ext cx="2365173" cy="368300"/>
          </a:xfrm>
          <a:prstGeom prst="rect">
            <a:avLst/>
          </a:prstGeom>
          <a:noFill/>
        </p:spPr>
        <p:txBody>
          <a:bodyPr wrap="square">
            <a:spAutoFit/>
          </a:bodyPr>
          <a:lstStyle/>
          <a:p>
            <a:r>
              <a:rPr lang="en-US" altLang="zh-CN" sz="1800" b="1" u="sng" dirty="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rPr>
              <a:t>阚雅玲的分类</a:t>
            </a:r>
            <a:endParaRPr lang="zh-CN" altLang="en-US" sz="1800" b="1" u="sng"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文本框 9"/>
          <p:cNvSpPr txBox="1"/>
          <p:nvPr>
            <p:custDataLst>
              <p:tags r:id="rId1"/>
            </p:custDataLst>
          </p:nvPr>
        </p:nvSpPr>
        <p:spPr>
          <a:xfrm>
            <a:off x="3049609" y="52177"/>
            <a:ext cx="255628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二、职业价值观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down)">
                                      <p:cBhvr>
                                        <p:cTn id="18" dur="500"/>
                                        <p:tgtEl>
                                          <p:spTgt spid="5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down)">
                                      <p:cBhvr>
                                        <p:cTn id="21" dur="500"/>
                                        <p:tgtEl>
                                          <p:spTgt spid="5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down)">
                                      <p:cBhvr>
                                        <p:cTn id="24" dur="500"/>
                                        <p:tgtEl>
                                          <p:spTgt spid="5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down)">
                                      <p:cBhvr>
                                        <p:cTn id="30" dur="500"/>
                                        <p:tgtEl>
                                          <p:spTgt spid="5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wipe(down)">
                                      <p:cBhvr>
                                        <p:cTn id="36" dur="500"/>
                                        <p:tgtEl>
                                          <p:spTgt spid="5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500"/>
                                        <p:tgtEl>
                                          <p:spTgt spid="5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down)">
                                      <p:cBhvr>
                                        <p:cTn id="42" dur="500"/>
                                        <p:tgtEl>
                                          <p:spTgt spid="6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down)">
                                      <p:cBhvr>
                                        <p:cTn id="45" dur="500"/>
                                        <p:tgtEl>
                                          <p:spTgt spid="60"/>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down)">
                                      <p:cBhvr>
                                        <p:cTn id="48" dur="500"/>
                                        <p:tgtEl>
                                          <p:spTgt spid="6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down)">
                                      <p:cBhvr>
                                        <p:cTn id="5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31126" y="1492400"/>
            <a:ext cx="8136904" cy="3813032"/>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发展因素</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符合兴趣爱好、机会均等、公平竞争、有挑战性、能发挥自身才能、自主性大、能提供培训机会、晋升机会多、专业对口、发展空间大、出国机会多等职业要素都与个人发展有关，称为发展因素。</a:t>
            </a:r>
            <a:endParaRPr lang="en-US" altLang="zh-CN" sz="1600" dirty="0">
              <a:latin typeface="楷体" panose="02010609060101010101" pitchFamily="2"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保健因素</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工资高、福利好、保险全、职业稳定、工作环境舒适、交通便捷、生活方便等职业要素与福利待遇和生活有关，称为保健因素。</a:t>
            </a:r>
            <a:endParaRPr lang="en-US" altLang="zh-CN" sz="1600" dirty="0">
              <a:latin typeface="楷体" panose="02010609060101010101" pitchFamily="2"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声望因素</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latin typeface="楷体" panose="02010609060101010101" pitchFamily="2" charset="-122"/>
              </a:rPr>
              <a:t>单位知名度、单位规模和权力大、行政级别和社会地位高等职业要素都与职业声望地位有关，称为声望因素。</a:t>
            </a:r>
            <a:endParaRPr lang="zh-CN" altLang="en-US" sz="1600" dirty="0">
              <a:latin typeface="楷体" panose="02010609060101010101" pitchFamily="2" charset="-122"/>
            </a:endParaRPr>
          </a:p>
        </p:txBody>
      </p:sp>
      <p:sp>
        <p:nvSpPr>
          <p:cNvPr id="10" name="文本框 9"/>
          <p:cNvSpPr txBox="1"/>
          <p:nvPr/>
        </p:nvSpPr>
        <p:spPr>
          <a:xfrm>
            <a:off x="468302" y="1204025"/>
            <a:ext cx="230361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3.</a:t>
            </a:r>
            <a:r>
              <a:rPr lang="zh-CN" altLang="en-US" sz="1800" b="1" dirty="0">
                <a:latin typeface="微软雅黑" panose="020B0503020204020204" pitchFamily="34" charset="-122"/>
                <a:ea typeface="微软雅黑" panose="020B0503020204020204" pitchFamily="34" charset="-122"/>
              </a:rPr>
              <a:t>张再生的分类</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3042624" y="247122"/>
            <a:ext cx="255628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二、职业价值观</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599255" y="756968"/>
            <a:ext cx="3193602" cy="398780"/>
          </a:xfrm>
          <a:prstGeom prst="rect">
            <a:avLst/>
          </a:prstGeom>
          <a:noFill/>
        </p:spPr>
        <p:txBody>
          <a:bodyPr wrap="square" rtlCol="0">
            <a:spAutoFit/>
          </a:bodyPr>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职业价值观的分类</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dirty="0"/>
          </a:p>
        </p:txBody>
      </p:sp>
      <p:grpSp>
        <p:nvGrpSpPr>
          <p:cNvPr id="7" name="千图PPT彼岸天：ID 8661124库_组合 37"/>
          <p:cNvGrpSpPr/>
          <p:nvPr>
            <p:custDataLst>
              <p:tags r:id="rId1"/>
            </p:custDataLst>
          </p:nvPr>
        </p:nvGrpSpPr>
        <p:grpSpPr>
          <a:xfrm>
            <a:off x="3348658" y="1492424"/>
            <a:ext cx="2139756" cy="2670195"/>
            <a:chOff x="3354602" y="2442503"/>
            <a:chExt cx="2431960" cy="3034836"/>
          </a:xfrm>
          <a:solidFill>
            <a:schemeClr val="tx1">
              <a:lumMod val="75000"/>
              <a:lumOff val="25000"/>
            </a:schemeClr>
          </a:solidFill>
        </p:grpSpPr>
        <p:sp>
          <p:nvSpPr>
            <p:cNvPr id="8" name="Straight Connector 38"/>
            <p:cNvSpPr/>
            <p:nvPr/>
          </p:nvSpPr>
          <p:spPr bwMode="auto">
            <a:xfrm>
              <a:off x="3457116" y="2539548"/>
              <a:ext cx="2238518" cy="1426760"/>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0" name="Straight Connector 39"/>
            <p:cNvSpPr/>
            <p:nvPr/>
          </p:nvSpPr>
          <p:spPr bwMode="auto">
            <a:xfrm flipH="1">
              <a:off x="3428401" y="2531743"/>
              <a:ext cx="2301122" cy="1421779"/>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1" name="Straight Connector 40"/>
            <p:cNvSpPr/>
            <p:nvPr/>
          </p:nvSpPr>
          <p:spPr bwMode="auto">
            <a:xfrm>
              <a:off x="3428398" y="3974832"/>
              <a:ext cx="2275760" cy="1436201"/>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2" name="Straight Connector 41"/>
            <p:cNvSpPr/>
            <p:nvPr/>
          </p:nvSpPr>
          <p:spPr bwMode="auto">
            <a:xfrm>
              <a:off x="3466757" y="3966309"/>
              <a:ext cx="2224621" cy="1704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3" name="Straight Connector 42"/>
            <p:cNvSpPr/>
            <p:nvPr/>
          </p:nvSpPr>
          <p:spPr bwMode="auto">
            <a:xfrm flipH="1" flipV="1">
              <a:off x="3394092" y="2495655"/>
              <a:ext cx="2327112" cy="2898331"/>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4" name="Straight Connector 43"/>
            <p:cNvSpPr/>
            <p:nvPr/>
          </p:nvSpPr>
          <p:spPr bwMode="auto">
            <a:xfrm flipH="1">
              <a:off x="3354602" y="3996141"/>
              <a:ext cx="2341036" cy="1466245"/>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5" name="Straight Connector 44"/>
            <p:cNvSpPr/>
            <p:nvPr/>
          </p:nvSpPr>
          <p:spPr bwMode="auto">
            <a:xfrm flipH="1">
              <a:off x="3394305" y="2550038"/>
              <a:ext cx="2323023" cy="2886566"/>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7" name="Straight Connector 45"/>
            <p:cNvSpPr/>
            <p:nvPr/>
          </p:nvSpPr>
          <p:spPr bwMode="auto">
            <a:xfrm>
              <a:off x="3466757" y="2470884"/>
              <a:ext cx="2224621" cy="1704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8" name="Straight Connector 46"/>
            <p:cNvSpPr/>
            <p:nvPr/>
          </p:nvSpPr>
          <p:spPr bwMode="auto">
            <a:xfrm>
              <a:off x="3466757" y="5423634"/>
              <a:ext cx="2224621" cy="17047"/>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19" name="Oval 47"/>
            <p:cNvSpPr/>
            <p:nvPr/>
          </p:nvSpPr>
          <p:spPr>
            <a:xfrm>
              <a:off x="5704232" y="2442503"/>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Oval 48"/>
            <p:cNvSpPr/>
            <p:nvPr/>
          </p:nvSpPr>
          <p:spPr>
            <a:xfrm>
              <a:off x="570423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Oval 49"/>
            <p:cNvSpPr/>
            <p:nvPr/>
          </p:nvSpPr>
          <p:spPr>
            <a:xfrm>
              <a:off x="5704232" y="5395009"/>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 name="Oval 50"/>
            <p:cNvSpPr/>
            <p:nvPr/>
          </p:nvSpPr>
          <p:spPr>
            <a:xfrm>
              <a:off x="336162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Oval 51"/>
            <p:cNvSpPr/>
            <p:nvPr/>
          </p:nvSpPr>
          <p:spPr>
            <a:xfrm>
              <a:off x="3361622" y="2442503"/>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Oval 52"/>
            <p:cNvSpPr/>
            <p:nvPr/>
          </p:nvSpPr>
          <p:spPr>
            <a:xfrm>
              <a:off x="3361622" y="5395009"/>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6" name="千图PPT彼岸天：ID 8661124库_组合 1"/>
          <p:cNvGrpSpPr/>
          <p:nvPr>
            <p:custDataLst>
              <p:tags r:id="rId2"/>
            </p:custDataLst>
          </p:nvPr>
        </p:nvGrpSpPr>
        <p:grpSpPr>
          <a:xfrm>
            <a:off x="900788" y="1326660"/>
            <a:ext cx="2477046" cy="403964"/>
            <a:chOff x="1404945" y="1376772"/>
            <a:chExt cx="3302155" cy="538525"/>
          </a:xfrm>
        </p:grpSpPr>
        <p:sp>
          <p:nvSpPr>
            <p:cNvPr id="27" name="Rectangle 19"/>
            <p:cNvSpPr/>
            <p:nvPr/>
          </p:nvSpPr>
          <p:spPr>
            <a:xfrm>
              <a:off x="1404945" y="1376772"/>
              <a:ext cx="3302155" cy="53852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(1)</a:t>
              </a:r>
              <a:r>
                <a:rPr lang="zh-CN" altLang="en-US" b="1" dirty="0">
                  <a:solidFill>
                    <a:schemeClr val="accent5"/>
                  </a:solidFill>
                  <a:latin typeface="微软雅黑" panose="020B0503020204020204" pitchFamily="34" charset="-122"/>
                  <a:ea typeface="微软雅黑" panose="020B0503020204020204" pitchFamily="34" charset="-122"/>
                  <a:cs typeface="+mn-ea"/>
                </a:rPr>
                <a:t>自由型</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28" name="Rectangle 20"/>
            <p:cNvSpPr/>
            <p:nvPr/>
          </p:nvSpPr>
          <p:spPr>
            <a:xfrm>
              <a:off x="3932929" y="1376772"/>
              <a:ext cx="774171" cy="538525"/>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69"/>
            <p:cNvSpPr/>
            <p:nvPr/>
          </p:nvSpPr>
          <p:spPr bwMode="auto">
            <a:xfrm>
              <a:off x="4103924" y="1451323"/>
              <a:ext cx="422664" cy="42266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p:spPr>
          <p:txBody>
            <a:bodyPr anchor="ctr"/>
            <a:lstStyle/>
            <a:p>
              <a:pPr algn="ctr"/>
              <a:endParaRPr>
                <a:cs typeface="+mn-ea"/>
                <a:sym typeface="+mn-lt"/>
              </a:endParaRPr>
            </a:p>
          </p:txBody>
        </p:sp>
      </p:grpSp>
      <p:grpSp>
        <p:nvGrpSpPr>
          <p:cNvPr id="30" name="千图PPT彼岸天：ID 8661124库_组合 47"/>
          <p:cNvGrpSpPr/>
          <p:nvPr>
            <p:custDataLst>
              <p:tags r:id="rId3"/>
            </p:custDataLst>
          </p:nvPr>
        </p:nvGrpSpPr>
        <p:grpSpPr>
          <a:xfrm>
            <a:off x="5457628" y="1326660"/>
            <a:ext cx="2477046" cy="403964"/>
            <a:chOff x="7479677" y="1376772"/>
            <a:chExt cx="3302155" cy="538525"/>
          </a:xfrm>
        </p:grpSpPr>
        <p:sp>
          <p:nvSpPr>
            <p:cNvPr id="31" name="Rectangle 4"/>
            <p:cNvSpPr/>
            <p:nvPr/>
          </p:nvSpPr>
          <p:spPr>
            <a:xfrm flipH="1">
              <a:off x="7479677" y="1376772"/>
              <a:ext cx="3302155" cy="538525"/>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lIns="675117" anchor="ctr">
              <a:normAutofit/>
            </a:bodyPr>
            <a:lstStyle/>
            <a:p>
              <a:pPr marL="0" lvl="1"/>
              <a:r>
                <a:rPr lang="en-US" altLang="zh-CN" b="1" dirty="0">
                  <a:solidFill>
                    <a:schemeClr val="accent6"/>
                  </a:solidFill>
                  <a:latin typeface="微软雅黑" panose="020B0503020204020204" pitchFamily="34" charset="-122"/>
                  <a:ea typeface="微软雅黑" panose="020B0503020204020204" pitchFamily="34" charset="-122"/>
                  <a:cs typeface="+mn-ea"/>
                </a:rPr>
                <a:t>(2)</a:t>
              </a:r>
              <a:r>
                <a:rPr lang="zh-CN" altLang="en-US" b="1" dirty="0">
                  <a:solidFill>
                    <a:schemeClr val="accent6"/>
                  </a:solidFill>
                  <a:latin typeface="微软雅黑" panose="020B0503020204020204" pitchFamily="34" charset="-122"/>
                  <a:ea typeface="微软雅黑" panose="020B0503020204020204" pitchFamily="34" charset="-122"/>
                  <a:cs typeface="+mn-ea"/>
                </a:rPr>
                <a:t>经济型</a:t>
              </a:r>
              <a:endParaRPr lang="zh-CN" altLang="en-US" b="1" dirty="0">
                <a:solidFill>
                  <a:schemeClr val="accent6"/>
                </a:solidFill>
                <a:latin typeface="微软雅黑" panose="020B0503020204020204" pitchFamily="34" charset="-122"/>
                <a:ea typeface="微软雅黑" panose="020B0503020204020204" pitchFamily="34" charset="-122"/>
                <a:cs typeface="+mn-ea"/>
                <a:sym typeface="+mn-lt"/>
              </a:endParaRPr>
            </a:p>
          </p:txBody>
        </p:sp>
        <p:sp>
          <p:nvSpPr>
            <p:cNvPr id="32" name="Rectangle 5"/>
            <p:cNvSpPr/>
            <p:nvPr/>
          </p:nvSpPr>
          <p:spPr>
            <a:xfrm flipH="1">
              <a:off x="7479677" y="1376772"/>
              <a:ext cx="774171" cy="538525"/>
            </a:xfrm>
            <a:prstGeom prst="rect">
              <a:avLst/>
            </a:prstGeom>
            <a:solidFill>
              <a:schemeClr val="accent2"/>
            </a:solid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Freeform: Shape 70"/>
            <p:cNvSpPr/>
            <p:nvPr/>
          </p:nvSpPr>
          <p:spPr bwMode="auto">
            <a:xfrm>
              <a:off x="7672040" y="1458833"/>
              <a:ext cx="422664" cy="422664"/>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p:spPr>
          <p:txBody>
            <a:bodyPr anchor="ctr"/>
            <a:lstStyle/>
            <a:p>
              <a:pPr algn="ctr"/>
              <a:endParaRPr>
                <a:cs typeface="+mn-ea"/>
                <a:sym typeface="+mn-lt"/>
              </a:endParaRPr>
            </a:p>
          </p:txBody>
        </p:sp>
      </p:grpSp>
      <p:grpSp>
        <p:nvGrpSpPr>
          <p:cNvPr id="34" name="千图PPT彼岸天：ID 8661124库_组合 46"/>
          <p:cNvGrpSpPr/>
          <p:nvPr>
            <p:custDataLst>
              <p:tags r:id="rId4"/>
            </p:custDataLst>
          </p:nvPr>
        </p:nvGrpSpPr>
        <p:grpSpPr>
          <a:xfrm>
            <a:off x="5463065" y="2612253"/>
            <a:ext cx="2477046" cy="403964"/>
            <a:chOff x="7486925" y="3090598"/>
            <a:chExt cx="3302155" cy="538525"/>
          </a:xfrm>
        </p:grpSpPr>
        <p:sp>
          <p:nvSpPr>
            <p:cNvPr id="35" name="Rectangle 9"/>
            <p:cNvSpPr/>
            <p:nvPr/>
          </p:nvSpPr>
          <p:spPr>
            <a:xfrm flipH="1">
              <a:off x="7486925" y="3090598"/>
              <a:ext cx="3302155" cy="538525"/>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675117" anchor="ctr">
              <a:normAutofit/>
            </a:bodyPr>
            <a:lstStyle/>
            <a:p>
              <a:pPr marL="0" lvl="1"/>
              <a:r>
                <a:rPr lang="en-US" altLang="zh-CN" b="1" dirty="0">
                  <a:solidFill>
                    <a:schemeClr val="accent6"/>
                  </a:solidFill>
                  <a:latin typeface="微软雅黑" panose="020B0503020204020204" pitchFamily="34" charset="-122"/>
                  <a:ea typeface="微软雅黑" panose="020B0503020204020204" pitchFamily="34" charset="-122"/>
                  <a:cs typeface="+mn-ea"/>
                </a:rPr>
                <a:t>(4)</a:t>
              </a:r>
              <a:r>
                <a:rPr lang="zh-CN" altLang="en-US" b="1" dirty="0">
                  <a:solidFill>
                    <a:schemeClr val="accent6"/>
                  </a:solidFill>
                  <a:latin typeface="微软雅黑" panose="020B0503020204020204" pitchFamily="34" charset="-122"/>
                  <a:ea typeface="微软雅黑" panose="020B0503020204020204" pitchFamily="34" charset="-122"/>
                  <a:cs typeface="+mn-ea"/>
                </a:rPr>
                <a:t>小康型</a:t>
              </a:r>
              <a:endParaRPr lang="zh-CN" altLang="en-US" b="1" dirty="0">
                <a:solidFill>
                  <a:schemeClr val="accent6"/>
                </a:solidFill>
                <a:latin typeface="微软雅黑" panose="020B0503020204020204" pitchFamily="34" charset="-122"/>
                <a:ea typeface="微软雅黑" panose="020B0503020204020204" pitchFamily="34" charset="-122"/>
                <a:cs typeface="+mn-ea"/>
                <a:sym typeface="+mn-lt"/>
              </a:endParaRPr>
            </a:p>
          </p:txBody>
        </p:sp>
        <p:sp>
          <p:nvSpPr>
            <p:cNvPr id="37" name="Rectangle 10"/>
            <p:cNvSpPr/>
            <p:nvPr/>
          </p:nvSpPr>
          <p:spPr>
            <a:xfrm flipH="1">
              <a:off x="7486925" y="3090598"/>
              <a:ext cx="774171" cy="538525"/>
            </a:xfrm>
            <a:prstGeom prst="rect">
              <a:avLst/>
            </a:prstGeom>
            <a:solidFill>
              <a:schemeClr val="accent4"/>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Freeform: Shape 71"/>
            <p:cNvSpPr/>
            <p:nvPr/>
          </p:nvSpPr>
          <p:spPr bwMode="auto">
            <a:xfrm>
              <a:off x="7672543" y="3148527"/>
              <a:ext cx="422664" cy="422664"/>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a:cs typeface="+mn-ea"/>
                <a:sym typeface="+mn-lt"/>
              </a:endParaRPr>
            </a:p>
          </p:txBody>
        </p:sp>
      </p:grpSp>
      <p:grpSp>
        <p:nvGrpSpPr>
          <p:cNvPr id="39" name="千图PPT彼岸天：ID 8661124库_组合 43"/>
          <p:cNvGrpSpPr/>
          <p:nvPr>
            <p:custDataLst>
              <p:tags r:id="rId5"/>
            </p:custDataLst>
          </p:nvPr>
        </p:nvGrpSpPr>
        <p:grpSpPr>
          <a:xfrm>
            <a:off x="906225" y="2612253"/>
            <a:ext cx="2477046" cy="403964"/>
            <a:chOff x="1412193" y="3090598"/>
            <a:chExt cx="3302155" cy="538525"/>
          </a:xfrm>
        </p:grpSpPr>
        <p:sp>
          <p:nvSpPr>
            <p:cNvPr id="40" name="Rectangle 24"/>
            <p:cNvSpPr/>
            <p:nvPr/>
          </p:nvSpPr>
          <p:spPr>
            <a:xfrm>
              <a:off x="1412193" y="3090598"/>
              <a:ext cx="3302155" cy="538525"/>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(3)</a:t>
              </a:r>
              <a:r>
                <a:rPr lang="zh-CN" altLang="en-US" b="1" dirty="0">
                  <a:solidFill>
                    <a:schemeClr val="accent5"/>
                  </a:solidFill>
                  <a:latin typeface="微软雅黑" panose="020B0503020204020204" pitchFamily="34" charset="-122"/>
                  <a:ea typeface="微软雅黑" panose="020B0503020204020204" pitchFamily="34" charset="-122"/>
                  <a:cs typeface="+mn-ea"/>
                </a:rPr>
                <a:t>支配型</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41" name="Rectangle 25"/>
            <p:cNvSpPr/>
            <p:nvPr/>
          </p:nvSpPr>
          <p:spPr>
            <a:xfrm>
              <a:off x="3940177" y="3090598"/>
              <a:ext cx="774171" cy="538525"/>
            </a:xfrm>
            <a:prstGeom prst="rect">
              <a:avLst/>
            </a:prstGeom>
            <a:solidFill>
              <a:schemeClr val="accent3"/>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 name="Freeform: Shape 72"/>
            <p:cNvSpPr/>
            <p:nvPr/>
          </p:nvSpPr>
          <p:spPr bwMode="auto">
            <a:xfrm>
              <a:off x="4103924" y="3148527"/>
              <a:ext cx="422664" cy="422664"/>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p:spPr>
          <p:txBody>
            <a:bodyPr anchor="ctr"/>
            <a:lstStyle/>
            <a:p>
              <a:pPr algn="ctr"/>
              <a:endParaRPr>
                <a:cs typeface="+mn-ea"/>
                <a:sym typeface="+mn-lt"/>
              </a:endParaRPr>
            </a:p>
          </p:txBody>
        </p:sp>
      </p:grpSp>
      <p:grpSp>
        <p:nvGrpSpPr>
          <p:cNvPr id="44" name="千图PPT彼岸天：ID 8661124库_组合 45"/>
          <p:cNvGrpSpPr/>
          <p:nvPr>
            <p:custDataLst>
              <p:tags r:id="rId6"/>
            </p:custDataLst>
          </p:nvPr>
        </p:nvGrpSpPr>
        <p:grpSpPr>
          <a:xfrm>
            <a:off x="5463065" y="3920883"/>
            <a:ext cx="2477046" cy="403964"/>
            <a:chOff x="7486925" y="4835135"/>
            <a:chExt cx="3302155" cy="538525"/>
          </a:xfrm>
        </p:grpSpPr>
        <p:sp>
          <p:nvSpPr>
            <p:cNvPr id="45" name="Rectangle 14"/>
            <p:cNvSpPr/>
            <p:nvPr/>
          </p:nvSpPr>
          <p:spPr>
            <a:xfrm flipH="1">
              <a:off x="7486925" y="4835135"/>
              <a:ext cx="3302155" cy="538525"/>
            </a:xfrm>
            <a:prstGeom prst="rect">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675117" anchor="ctr">
              <a:normAutofit/>
            </a:bodyPr>
            <a:lstStyle/>
            <a:p>
              <a:pPr marL="0" lvl="1"/>
              <a:r>
                <a:rPr lang="en-US" altLang="zh-CN" b="1" dirty="0">
                  <a:solidFill>
                    <a:schemeClr val="accent6"/>
                  </a:solidFill>
                  <a:latin typeface="微软雅黑" panose="020B0503020204020204" pitchFamily="34" charset="-122"/>
                  <a:ea typeface="微软雅黑" panose="020B0503020204020204" pitchFamily="34" charset="-122"/>
                  <a:cs typeface="+mn-ea"/>
                </a:rPr>
                <a:t>(6)</a:t>
              </a:r>
              <a:r>
                <a:rPr lang="zh-CN" altLang="en-US" b="1" dirty="0">
                  <a:solidFill>
                    <a:schemeClr val="accent6"/>
                  </a:solidFill>
                  <a:latin typeface="微软雅黑" panose="020B0503020204020204" pitchFamily="34" charset="-122"/>
                  <a:ea typeface="微软雅黑" panose="020B0503020204020204" pitchFamily="34" charset="-122"/>
                  <a:cs typeface="+mn-ea"/>
                </a:rPr>
                <a:t>志愿型</a:t>
              </a:r>
              <a:endParaRPr lang="zh-CN" altLang="en-US" b="1" dirty="0">
                <a:solidFill>
                  <a:schemeClr val="accent6"/>
                </a:solidFill>
                <a:latin typeface="微软雅黑" panose="020B0503020204020204" pitchFamily="34" charset="-122"/>
                <a:ea typeface="微软雅黑" panose="020B0503020204020204" pitchFamily="34" charset="-122"/>
                <a:cs typeface="+mn-ea"/>
                <a:sym typeface="+mn-lt"/>
              </a:endParaRPr>
            </a:p>
          </p:txBody>
        </p:sp>
        <p:sp>
          <p:nvSpPr>
            <p:cNvPr id="46" name="Rectangle 15"/>
            <p:cNvSpPr/>
            <p:nvPr/>
          </p:nvSpPr>
          <p:spPr>
            <a:xfrm flipH="1">
              <a:off x="7486925" y="4835135"/>
              <a:ext cx="774171" cy="538525"/>
            </a:xfrm>
            <a:prstGeom prst="rect">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Freeform: Shape 73"/>
            <p:cNvSpPr/>
            <p:nvPr/>
          </p:nvSpPr>
          <p:spPr bwMode="auto">
            <a:xfrm>
              <a:off x="7674949" y="4881453"/>
              <a:ext cx="419755" cy="419755"/>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p:spPr>
          <p:txBody>
            <a:bodyPr anchor="ctr"/>
            <a:lstStyle/>
            <a:p>
              <a:pPr algn="ctr"/>
              <a:endParaRPr>
                <a:cs typeface="+mn-ea"/>
                <a:sym typeface="+mn-lt"/>
              </a:endParaRPr>
            </a:p>
          </p:txBody>
        </p:sp>
      </p:grpSp>
      <p:grpSp>
        <p:nvGrpSpPr>
          <p:cNvPr id="48" name="千图PPT彼岸天：ID 8661124库_组合 44"/>
          <p:cNvGrpSpPr/>
          <p:nvPr>
            <p:custDataLst>
              <p:tags r:id="rId7"/>
            </p:custDataLst>
          </p:nvPr>
        </p:nvGrpSpPr>
        <p:grpSpPr>
          <a:xfrm>
            <a:off x="906225" y="3920883"/>
            <a:ext cx="2477046" cy="403964"/>
            <a:chOff x="1412193" y="4835135"/>
            <a:chExt cx="3302155" cy="538525"/>
          </a:xfrm>
        </p:grpSpPr>
        <p:sp>
          <p:nvSpPr>
            <p:cNvPr id="49" name="Rectangle 29"/>
            <p:cNvSpPr/>
            <p:nvPr/>
          </p:nvSpPr>
          <p:spPr>
            <a:xfrm>
              <a:off x="1412193" y="4835135"/>
              <a:ext cx="3302155" cy="538525"/>
            </a:xfrm>
            <a:prstGeom prst="rect">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(5)</a:t>
              </a:r>
              <a:r>
                <a:rPr lang="zh-CN" altLang="en-US" b="1" dirty="0">
                  <a:solidFill>
                    <a:schemeClr val="accent5"/>
                  </a:solidFill>
                  <a:latin typeface="微软雅黑" panose="020B0503020204020204" pitchFamily="34" charset="-122"/>
                  <a:ea typeface="微软雅黑" panose="020B0503020204020204" pitchFamily="34" charset="-122"/>
                  <a:cs typeface="+mn-ea"/>
                </a:rPr>
                <a:t>自我实现型</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0" name="Rectangle 30"/>
            <p:cNvSpPr/>
            <p:nvPr/>
          </p:nvSpPr>
          <p:spPr>
            <a:xfrm>
              <a:off x="3940177" y="4835135"/>
              <a:ext cx="774171" cy="538525"/>
            </a:xfrm>
            <a:prstGeom prst="rect">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1" name="Freeform: Shape 75"/>
            <p:cNvSpPr/>
            <p:nvPr/>
          </p:nvSpPr>
          <p:spPr bwMode="auto">
            <a:xfrm>
              <a:off x="4108183" y="4884292"/>
              <a:ext cx="414021" cy="414021"/>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cs typeface="+mn-ea"/>
                <a:sym typeface="+mn-lt"/>
              </a:endParaRPr>
            </a:p>
          </p:txBody>
        </p:sp>
      </p:grpSp>
      <p:sp>
        <p:nvSpPr>
          <p:cNvPr id="52" name="išľíďè"/>
          <p:cNvSpPr/>
          <p:nvPr/>
        </p:nvSpPr>
        <p:spPr bwMode="auto">
          <a:xfrm>
            <a:off x="807364" y="1775276"/>
            <a:ext cx="2663894" cy="77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特点</a:t>
            </a:r>
            <a:r>
              <a:rPr lang="en-US" altLang="zh-CN" sz="1400" dirty="0">
                <a:latin typeface="楷体" panose="02010609060101010101" pitchFamily="2" charset="-122"/>
              </a:rPr>
              <a:t>:</a:t>
            </a:r>
            <a:r>
              <a:rPr lang="zh-CN" altLang="en-US" sz="1400" dirty="0">
                <a:latin typeface="楷体" panose="02010609060101010101" pitchFamily="2" charset="-122"/>
              </a:rPr>
              <a:t>不愿受人干涉，想充分施展本领。相应职业类型：摄影师、音乐教师、作家、记者、诗人等。</a:t>
            </a:r>
            <a:endParaRPr lang="en-US" altLang="zh-CN" sz="1400" dirty="0">
              <a:latin typeface="楷体" panose="02010609060101010101" pitchFamily="2" charset="-122"/>
            </a:endParaRPr>
          </a:p>
        </p:txBody>
      </p:sp>
      <p:sp>
        <p:nvSpPr>
          <p:cNvPr id="53" name="išľíďè"/>
          <p:cNvSpPr/>
          <p:nvPr/>
        </p:nvSpPr>
        <p:spPr bwMode="auto">
          <a:xfrm>
            <a:off x="837355" y="3082597"/>
            <a:ext cx="2526485" cy="856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特点：飞扬跋扈，为所欲为。相应职业类型：饭店经理、律师、政治家等。</a:t>
            </a:r>
            <a:endParaRPr lang="en-US" altLang="zh-CN" sz="1400" dirty="0">
              <a:latin typeface="楷体" panose="02010609060101010101" pitchFamily="2" charset="-122"/>
            </a:endParaRPr>
          </a:p>
          <a:p>
            <a:pPr defTabSz="685165" fontAlgn="auto">
              <a:spcAft>
                <a:spcPts val="0"/>
              </a:spcAft>
              <a:defRPr/>
            </a:pPr>
            <a:endParaRPr lang="zh-CN" altLang="en-US" sz="1400" dirty="0">
              <a:solidFill>
                <a:schemeClr val="bg2">
                  <a:lumMod val="10000"/>
                </a:schemeClr>
              </a:solidFill>
              <a:cs typeface="+mn-ea"/>
              <a:sym typeface="+mn-lt"/>
            </a:endParaRPr>
          </a:p>
        </p:txBody>
      </p:sp>
      <p:sp>
        <p:nvSpPr>
          <p:cNvPr id="54" name="išľíďè"/>
          <p:cNvSpPr/>
          <p:nvPr/>
        </p:nvSpPr>
        <p:spPr bwMode="auto">
          <a:xfrm>
            <a:off x="886880" y="4369199"/>
            <a:ext cx="2663894" cy="72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特点：不关心平常的幸福，想发挥个性，追求真理。相应职业类型：天文学家、地质学家等。</a:t>
            </a:r>
            <a:endParaRPr lang="en-US" altLang="zh-CN" sz="1400" dirty="0">
              <a:latin typeface="楷体" panose="02010609060101010101" pitchFamily="2" charset="-122"/>
            </a:endParaRPr>
          </a:p>
          <a:p>
            <a:pPr defTabSz="685165" fontAlgn="auto">
              <a:spcAft>
                <a:spcPts val="0"/>
              </a:spcAft>
              <a:defRPr/>
            </a:pPr>
            <a:endParaRPr lang="zh-CN" altLang="en-US" sz="1400" dirty="0">
              <a:solidFill>
                <a:schemeClr val="bg2">
                  <a:lumMod val="10000"/>
                </a:schemeClr>
              </a:solidFill>
              <a:cs typeface="+mn-ea"/>
              <a:sym typeface="+mn-lt"/>
            </a:endParaRPr>
          </a:p>
        </p:txBody>
      </p:sp>
      <p:sp>
        <p:nvSpPr>
          <p:cNvPr id="55" name="išľíďè"/>
          <p:cNvSpPr/>
          <p:nvPr/>
        </p:nvSpPr>
        <p:spPr bwMode="auto">
          <a:xfrm>
            <a:off x="5390330" y="1773356"/>
            <a:ext cx="2782863" cy="66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特点</a:t>
            </a:r>
            <a:r>
              <a:rPr lang="en-US" altLang="zh-CN" sz="1400" dirty="0">
                <a:latin typeface="楷体" panose="02010609060101010101" pitchFamily="2" charset="-122"/>
              </a:rPr>
              <a:t>:</a:t>
            </a:r>
            <a:r>
              <a:rPr lang="zh-CN" altLang="en-US" sz="1400" dirty="0">
                <a:latin typeface="楷体" panose="02010609060101010101" pitchFamily="2" charset="-122"/>
              </a:rPr>
              <a:t>认为世界上的各种关系都建立在金钱的基础上。相应职业类型</a:t>
            </a:r>
            <a:r>
              <a:rPr lang="en-US" altLang="zh-CN" sz="1400" dirty="0">
                <a:latin typeface="楷体" panose="02010609060101010101" pitchFamily="2" charset="-122"/>
              </a:rPr>
              <a:t>:</a:t>
            </a:r>
            <a:r>
              <a:rPr lang="zh-CN" altLang="en-US" sz="1400" dirty="0">
                <a:latin typeface="楷体" panose="02010609060101010101" pitchFamily="2" charset="-122"/>
              </a:rPr>
              <a:t>各行各业都有但是以商人居多。</a:t>
            </a:r>
            <a:endParaRPr lang="en-US" altLang="zh-CN" sz="1400" dirty="0">
              <a:latin typeface="楷体" panose="02010609060101010101" pitchFamily="2" charset="-122"/>
            </a:endParaRPr>
          </a:p>
          <a:p>
            <a:pPr defTabSz="685165" fontAlgn="auto">
              <a:spcAft>
                <a:spcPts val="0"/>
              </a:spcAft>
              <a:defRPr/>
            </a:pPr>
            <a:endParaRPr lang="zh-CN" altLang="en-US" sz="1400" dirty="0">
              <a:solidFill>
                <a:schemeClr val="bg2">
                  <a:lumMod val="10000"/>
                </a:schemeClr>
              </a:solidFill>
              <a:cs typeface="+mn-ea"/>
              <a:sym typeface="+mn-lt"/>
            </a:endParaRPr>
          </a:p>
        </p:txBody>
      </p:sp>
      <p:sp>
        <p:nvSpPr>
          <p:cNvPr id="56" name="išľíďè"/>
          <p:cNvSpPr/>
          <p:nvPr/>
        </p:nvSpPr>
        <p:spPr bwMode="auto">
          <a:xfrm>
            <a:off x="5417108" y="3005073"/>
            <a:ext cx="2650604" cy="88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特点：追求虚荣，优越感也很强。渴望社会地位和名誉。相应职业类型：会计、办公室职员、统计员等。</a:t>
            </a:r>
            <a:endParaRPr lang="zh-CN" altLang="en-US" sz="1400" dirty="0">
              <a:solidFill>
                <a:schemeClr val="bg2">
                  <a:lumMod val="10000"/>
                </a:schemeClr>
              </a:solidFill>
              <a:cs typeface="+mn-ea"/>
              <a:sym typeface="+mn-lt"/>
            </a:endParaRPr>
          </a:p>
        </p:txBody>
      </p:sp>
      <p:sp>
        <p:nvSpPr>
          <p:cNvPr id="57" name="išľíďè"/>
          <p:cNvSpPr/>
          <p:nvPr/>
        </p:nvSpPr>
        <p:spPr bwMode="auto">
          <a:xfrm>
            <a:off x="5382475" y="4368327"/>
            <a:ext cx="2578164" cy="41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特点：富于同情心，把他人的痛苦视为自己的痛苦。相应职业类型：导游、护士等。</a:t>
            </a:r>
            <a:endParaRPr lang="en-US" altLang="zh-CN" sz="1400" dirty="0">
              <a:latin typeface="楷体" panose="02010609060101010101" pitchFamily="2" charset="-122"/>
            </a:endParaRPr>
          </a:p>
          <a:p>
            <a:pPr defTabSz="685165" fontAlgn="auto">
              <a:spcAft>
                <a:spcPts val="0"/>
              </a:spcAft>
              <a:defRPr/>
            </a:pPr>
            <a:endParaRPr lang="zh-CN" altLang="en-US" sz="1400" dirty="0">
              <a:solidFill>
                <a:schemeClr val="bg2">
                  <a:lumMod val="10000"/>
                </a:schemeClr>
              </a:solidFill>
              <a:cs typeface="+mn-ea"/>
              <a:sym typeface="+mn-lt"/>
            </a:endParaRPr>
          </a:p>
        </p:txBody>
      </p:sp>
      <p:sp>
        <p:nvSpPr>
          <p:cNvPr id="58" name="文本框 57"/>
          <p:cNvSpPr txBox="1"/>
          <p:nvPr/>
        </p:nvSpPr>
        <p:spPr>
          <a:xfrm>
            <a:off x="540080" y="843678"/>
            <a:ext cx="1957329"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4.</a:t>
            </a:r>
            <a:r>
              <a:rPr lang="zh-CN" altLang="en-US" sz="1800" b="1" dirty="0">
                <a:latin typeface="微软雅黑" panose="020B0503020204020204" pitchFamily="34" charset="-122"/>
                <a:ea typeface="微软雅黑" panose="020B0503020204020204" pitchFamily="34" charset="-122"/>
              </a:rPr>
              <a:t>通用分类</a:t>
            </a:r>
            <a:endParaRPr lang="zh-CN" altLang="en-US" sz="1800" b="1" dirty="0">
              <a:latin typeface="微软雅黑" panose="020B0503020204020204" pitchFamily="34" charset="-122"/>
              <a:ea typeface="微软雅黑" panose="020B0503020204020204" pitchFamily="34" charset="-122"/>
            </a:endParaRPr>
          </a:p>
        </p:txBody>
      </p:sp>
      <p:sp>
        <p:nvSpPr>
          <p:cNvPr id="59" name="等腰三角形 5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8"/>
            </p:custDataLst>
          </p:nvPr>
        </p:nvSpPr>
        <p:spPr>
          <a:xfrm>
            <a:off x="3060404" y="94722"/>
            <a:ext cx="255628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二、职业价值观</a:t>
            </a:r>
            <a:endParaRPr lang="zh-CN" altLang="en-US" sz="2400" b="1" dirty="0">
              <a:latin typeface="微软雅黑" panose="020B0503020204020204" pitchFamily="34" charset="-122"/>
              <a:ea typeface="微软雅黑" panose="020B0503020204020204" pitchFamily="34" charset="-122"/>
            </a:endParaRPr>
          </a:p>
        </p:txBody>
      </p:sp>
      <p:sp>
        <p:nvSpPr>
          <p:cNvPr id="3" name="文本框 2"/>
          <p:cNvSpPr txBox="1"/>
          <p:nvPr>
            <p:custDataLst>
              <p:tags r:id="rId9"/>
            </p:custDataLst>
          </p:nvPr>
        </p:nvSpPr>
        <p:spPr>
          <a:xfrm>
            <a:off x="324300" y="426133"/>
            <a:ext cx="319360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职业价值观的分类</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wipe(down)">
                                      <p:cBhvr>
                                        <p:cTn id="10" dur="500"/>
                                        <p:tgtEl>
                                          <p:spTgt spid="5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wipe(down)">
                                      <p:cBhvr>
                                        <p:cTn id="13" dur="500"/>
                                        <p:tgtEl>
                                          <p:spTgt spid="5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500"/>
                                        <p:tgtEl>
                                          <p:spTgt spid="5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ipe(down)">
                                      <p:cBhvr>
                                        <p:cTn id="2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dirty="0"/>
          </a:p>
        </p:txBody>
      </p:sp>
      <p:grpSp>
        <p:nvGrpSpPr>
          <p:cNvPr id="26" name="千图PPT彼岸天：ID 8661124库_组合 1"/>
          <p:cNvGrpSpPr/>
          <p:nvPr>
            <p:custDataLst>
              <p:tags r:id="rId1"/>
            </p:custDataLst>
          </p:nvPr>
        </p:nvGrpSpPr>
        <p:grpSpPr>
          <a:xfrm>
            <a:off x="958573" y="1803545"/>
            <a:ext cx="2477046" cy="403964"/>
            <a:chOff x="1404945" y="1376772"/>
            <a:chExt cx="3302155" cy="538525"/>
          </a:xfrm>
        </p:grpSpPr>
        <p:sp>
          <p:nvSpPr>
            <p:cNvPr id="27" name="Rectangle 19"/>
            <p:cNvSpPr/>
            <p:nvPr/>
          </p:nvSpPr>
          <p:spPr>
            <a:xfrm>
              <a:off x="1404945" y="1376772"/>
              <a:ext cx="3302155" cy="538525"/>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(7)</a:t>
              </a:r>
              <a:r>
                <a:rPr lang="zh-CN" altLang="en-US" b="1" dirty="0">
                  <a:solidFill>
                    <a:schemeClr val="accent5"/>
                  </a:solidFill>
                  <a:latin typeface="微软雅黑" panose="020B0503020204020204" pitchFamily="34" charset="-122"/>
                  <a:ea typeface="微软雅黑" panose="020B0503020204020204" pitchFamily="34" charset="-122"/>
                  <a:cs typeface="+mn-ea"/>
                </a:rPr>
                <a:t>技术型</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28" name="Rectangle 20"/>
            <p:cNvSpPr/>
            <p:nvPr/>
          </p:nvSpPr>
          <p:spPr>
            <a:xfrm>
              <a:off x="3932929" y="1376772"/>
              <a:ext cx="774171" cy="538525"/>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69"/>
            <p:cNvSpPr/>
            <p:nvPr/>
          </p:nvSpPr>
          <p:spPr bwMode="auto">
            <a:xfrm>
              <a:off x="4103924" y="1451323"/>
              <a:ext cx="422664" cy="42266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p:spPr>
          <p:txBody>
            <a:bodyPr anchor="ctr"/>
            <a:lstStyle/>
            <a:p>
              <a:pPr algn="ctr"/>
              <a:endParaRPr>
                <a:cs typeface="+mn-ea"/>
                <a:sym typeface="+mn-lt"/>
              </a:endParaRPr>
            </a:p>
          </p:txBody>
        </p:sp>
      </p:grpSp>
      <p:grpSp>
        <p:nvGrpSpPr>
          <p:cNvPr id="34" name="千图PPT彼岸天：ID 8661124库_组合 46"/>
          <p:cNvGrpSpPr/>
          <p:nvPr>
            <p:custDataLst>
              <p:tags r:id="rId2"/>
            </p:custDataLst>
          </p:nvPr>
        </p:nvGrpSpPr>
        <p:grpSpPr>
          <a:xfrm>
            <a:off x="5581157" y="3193445"/>
            <a:ext cx="2477046" cy="403964"/>
            <a:chOff x="7486925" y="3090598"/>
            <a:chExt cx="3302155" cy="538525"/>
          </a:xfrm>
        </p:grpSpPr>
        <p:sp>
          <p:nvSpPr>
            <p:cNvPr id="35" name="Rectangle 9"/>
            <p:cNvSpPr/>
            <p:nvPr/>
          </p:nvSpPr>
          <p:spPr>
            <a:xfrm flipH="1">
              <a:off x="7486925" y="3090598"/>
              <a:ext cx="3302155" cy="538525"/>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675117" anchor="ctr">
              <a:normAutofit/>
            </a:bodyPr>
            <a:lstStyle/>
            <a:p>
              <a:pPr marL="0" lvl="1"/>
              <a:r>
                <a:rPr lang="en-US" altLang="zh-CN" b="1" dirty="0">
                  <a:solidFill>
                    <a:schemeClr val="accent6"/>
                  </a:solidFill>
                  <a:latin typeface="微软雅黑" panose="020B0503020204020204" pitchFamily="34" charset="-122"/>
                  <a:ea typeface="微软雅黑" panose="020B0503020204020204" pitchFamily="34" charset="-122"/>
                  <a:cs typeface="+mn-ea"/>
                </a:rPr>
                <a:t>(8)</a:t>
              </a:r>
              <a:r>
                <a:rPr lang="zh-CN" altLang="en-US" b="1" dirty="0">
                  <a:solidFill>
                    <a:schemeClr val="accent6"/>
                  </a:solidFill>
                  <a:latin typeface="微软雅黑" panose="020B0503020204020204" pitchFamily="34" charset="-122"/>
                  <a:ea typeface="微软雅黑" panose="020B0503020204020204" pitchFamily="34" charset="-122"/>
                  <a:cs typeface="+mn-ea"/>
                </a:rPr>
                <a:t>合作型</a:t>
              </a:r>
              <a:endParaRPr lang="zh-CN" altLang="en-US" b="1" dirty="0">
                <a:solidFill>
                  <a:schemeClr val="accent6"/>
                </a:solidFill>
                <a:latin typeface="微软雅黑" panose="020B0503020204020204" pitchFamily="34" charset="-122"/>
                <a:ea typeface="微软雅黑" panose="020B0503020204020204" pitchFamily="34" charset="-122"/>
                <a:cs typeface="+mn-ea"/>
                <a:sym typeface="+mn-lt"/>
              </a:endParaRPr>
            </a:p>
          </p:txBody>
        </p:sp>
        <p:sp>
          <p:nvSpPr>
            <p:cNvPr id="37" name="Rectangle 10"/>
            <p:cNvSpPr/>
            <p:nvPr/>
          </p:nvSpPr>
          <p:spPr>
            <a:xfrm flipH="1">
              <a:off x="7486925" y="3090598"/>
              <a:ext cx="774171" cy="538525"/>
            </a:xfrm>
            <a:prstGeom prst="rect">
              <a:avLst/>
            </a:prstGeom>
            <a:solidFill>
              <a:schemeClr val="accent4"/>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Freeform: Shape 71"/>
            <p:cNvSpPr/>
            <p:nvPr/>
          </p:nvSpPr>
          <p:spPr bwMode="auto">
            <a:xfrm>
              <a:off x="7672543" y="3148527"/>
              <a:ext cx="422664" cy="422664"/>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a:cs typeface="+mn-ea"/>
                <a:sym typeface="+mn-lt"/>
              </a:endParaRPr>
            </a:p>
          </p:txBody>
        </p:sp>
      </p:grpSp>
      <p:grpSp>
        <p:nvGrpSpPr>
          <p:cNvPr id="48" name="千图PPT彼岸天：ID 8661124库_组合 44"/>
          <p:cNvGrpSpPr/>
          <p:nvPr>
            <p:custDataLst>
              <p:tags r:id="rId3"/>
            </p:custDataLst>
          </p:nvPr>
        </p:nvGrpSpPr>
        <p:grpSpPr>
          <a:xfrm>
            <a:off x="958573" y="4430944"/>
            <a:ext cx="2477046" cy="403964"/>
            <a:chOff x="1412193" y="4835135"/>
            <a:chExt cx="3302155" cy="538525"/>
          </a:xfrm>
        </p:grpSpPr>
        <p:sp>
          <p:nvSpPr>
            <p:cNvPr id="49" name="Rectangle 29"/>
            <p:cNvSpPr/>
            <p:nvPr/>
          </p:nvSpPr>
          <p:spPr>
            <a:xfrm>
              <a:off x="1412193" y="4835135"/>
              <a:ext cx="3302155" cy="538525"/>
            </a:xfrm>
            <a:prstGeom prst="rect">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rIns="675117" anchor="ctr">
              <a:normAutofit/>
            </a:bodyPr>
            <a:lstStyle/>
            <a:p>
              <a:pPr marL="0" lvl="1" algn="r"/>
              <a:r>
                <a:rPr lang="en-US" altLang="zh-CN" b="1" dirty="0">
                  <a:solidFill>
                    <a:schemeClr val="accent5"/>
                  </a:solidFill>
                  <a:latin typeface="微软雅黑" panose="020B0503020204020204" pitchFamily="34" charset="-122"/>
                  <a:ea typeface="微软雅黑" panose="020B0503020204020204" pitchFamily="34" charset="-122"/>
                  <a:cs typeface="+mn-ea"/>
                </a:rPr>
                <a:t>(9)</a:t>
              </a:r>
              <a:r>
                <a:rPr lang="zh-CN" altLang="en-US" b="1" dirty="0">
                  <a:solidFill>
                    <a:schemeClr val="accent5"/>
                  </a:solidFill>
                  <a:latin typeface="微软雅黑" panose="020B0503020204020204" pitchFamily="34" charset="-122"/>
                  <a:ea typeface="微软雅黑" panose="020B0503020204020204" pitchFamily="34" charset="-122"/>
                  <a:cs typeface="+mn-ea"/>
                </a:rPr>
                <a:t>享受型</a:t>
              </a:r>
              <a:endParaRPr lang="zh-CN" altLang="en-US" b="1" dirty="0">
                <a:solidFill>
                  <a:schemeClr val="accent5"/>
                </a:solidFill>
                <a:latin typeface="微软雅黑" panose="020B0503020204020204" pitchFamily="34" charset="-122"/>
                <a:ea typeface="微软雅黑" panose="020B0503020204020204" pitchFamily="34" charset="-122"/>
                <a:cs typeface="+mn-ea"/>
                <a:sym typeface="+mn-lt"/>
              </a:endParaRPr>
            </a:p>
          </p:txBody>
        </p:sp>
        <p:sp>
          <p:nvSpPr>
            <p:cNvPr id="50" name="Rectangle 30"/>
            <p:cNvSpPr/>
            <p:nvPr/>
          </p:nvSpPr>
          <p:spPr>
            <a:xfrm>
              <a:off x="3940177" y="4835135"/>
              <a:ext cx="774171" cy="538525"/>
            </a:xfrm>
            <a:prstGeom prst="rect">
              <a:avLst/>
            </a:prstGeom>
            <a:solidFill>
              <a:schemeClr val="accent5"/>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1" name="Freeform: Shape 75"/>
            <p:cNvSpPr/>
            <p:nvPr/>
          </p:nvSpPr>
          <p:spPr bwMode="auto">
            <a:xfrm>
              <a:off x="4108183" y="4884292"/>
              <a:ext cx="414021" cy="414021"/>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cs typeface="+mn-ea"/>
                <a:sym typeface="+mn-lt"/>
              </a:endParaRPr>
            </a:p>
          </p:txBody>
        </p:sp>
      </p:grpSp>
      <p:sp>
        <p:nvSpPr>
          <p:cNvPr id="52" name="išľíďè"/>
          <p:cNvSpPr/>
          <p:nvPr/>
        </p:nvSpPr>
        <p:spPr bwMode="auto">
          <a:xfrm>
            <a:off x="865149" y="2252161"/>
            <a:ext cx="2663894" cy="77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r>
              <a:rPr lang="zh-CN" altLang="en-US" sz="1400" dirty="0">
                <a:latin typeface="楷体" panose="02010609060101010101" pitchFamily="2" charset="-122"/>
              </a:rPr>
              <a:t>特点：性格沉稳，做事组织严密，以平常心态面对未来。相应职业类型：木匠、农民、工程师等。</a:t>
            </a:r>
            <a:endParaRPr lang="en-US" altLang="zh-CN" sz="1400" dirty="0">
              <a:latin typeface="楷体" panose="02010609060101010101" pitchFamily="2" charset="-122"/>
            </a:endParaRPr>
          </a:p>
        </p:txBody>
      </p:sp>
      <p:sp>
        <p:nvSpPr>
          <p:cNvPr id="54" name="išľíďè"/>
          <p:cNvSpPr/>
          <p:nvPr/>
        </p:nvSpPr>
        <p:spPr bwMode="auto">
          <a:xfrm>
            <a:off x="845662" y="3670175"/>
            <a:ext cx="2663894" cy="72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特点：喜欢安逸的生活，不愿从事任何挑战性的工作。相应职业类型：无固定职业类型。</a:t>
            </a:r>
            <a:endParaRPr lang="zh-CN" altLang="en-US" sz="1400" dirty="0">
              <a:solidFill>
                <a:schemeClr val="bg2">
                  <a:lumMod val="10000"/>
                </a:schemeClr>
              </a:solidFill>
              <a:cs typeface="+mn-ea"/>
              <a:sym typeface="+mn-lt"/>
            </a:endParaRPr>
          </a:p>
        </p:txBody>
      </p:sp>
      <p:sp>
        <p:nvSpPr>
          <p:cNvPr id="56" name="išľíďè"/>
          <p:cNvSpPr/>
          <p:nvPr/>
        </p:nvSpPr>
        <p:spPr bwMode="auto">
          <a:xfrm>
            <a:off x="5466196" y="2448402"/>
            <a:ext cx="2650604" cy="88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12" rIns="67512" anchor="t" anchorCtr="0">
            <a:noAutofit/>
          </a:bodyPr>
          <a:lstStyle/>
          <a:p>
            <a:pPr defTabSz="685165" fontAlgn="auto">
              <a:spcAft>
                <a:spcPts val="0"/>
              </a:spcAft>
              <a:defRPr/>
            </a:pPr>
            <a:r>
              <a:rPr lang="zh-CN" altLang="en-US" sz="1400" dirty="0">
                <a:latin typeface="楷体" panose="02010609060101010101" pitchFamily="2" charset="-122"/>
              </a:rPr>
              <a:t>特点：人际关系较好，认为朋友是最大的财富。相应职业类型：公关人员、推销人员、秘书等。</a:t>
            </a:r>
            <a:endParaRPr lang="zh-CN" altLang="en-US" sz="1400" dirty="0">
              <a:solidFill>
                <a:schemeClr val="bg2">
                  <a:lumMod val="10000"/>
                </a:schemeClr>
              </a:solidFill>
              <a:cs typeface="+mn-ea"/>
              <a:sym typeface="+mn-lt"/>
            </a:endParaRPr>
          </a:p>
        </p:txBody>
      </p:sp>
      <p:sp>
        <p:nvSpPr>
          <p:cNvPr id="58" name="文本框 57"/>
          <p:cNvSpPr txBox="1"/>
          <p:nvPr/>
        </p:nvSpPr>
        <p:spPr>
          <a:xfrm>
            <a:off x="787730" y="1094503"/>
            <a:ext cx="1957329"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4.</a:t>
            </a:r>
            <a:r>
              <a:rPr lang="zh-CN" altLang="en-US" sz="1800" b="1" dirty="0">
                <a:latin typeface="微软雅黑" panose="020B0503020204020204" pitchFamily="34" charset="-122"/>
                <a:ea typeface="微软雅黑" panose="020B0503020204020204" pitchFamily="34" charset="-122"/>
              </a:rPr>
              <a:t>通用分类</a:t>
            </a:r>
            <a:endParaRPr lang="zh-CN" altLang="en-US" sz="1800" b="1" dirty="0">
              <a:latin typeface="微软雅黑" panose="020B0503020204020204" pitchFamily="34" charset="-122"/>
              <a:ea typeface="微软雅黑" panose="020B0503020204020204" pitchFamily="34" charset="-122"/>
            </a:endParaRPr>
          </a:p>
        </p:txBody>
      </p:sp>
      <p:sp>
        <p:nvSpPr>
          <p:cNvPr id="59" name="等腰三角形 5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grpSp>
        <p:nvGrpSpPr>
          <p:cNvPr id="60" name="千图PPT彼岸天：ID 8661124库_组合 37"/>
          <p:cNvGrpSpPr/>
          <p:nvPr>
            <p:custDataLst>
              <p:tags r:id="rId4"/>
            </p:custDataLst>
          </p:nvPr>
        </p:nvGrpSpPr>
        <p:grpSpPr>
          <a:xfrm>
            <a:off x="3406443" y="1969309"/>
            <a:ext cx="2139756" cy="2670195"/>
            <a:chOff x="3354602" y="2442503"/>
            <a:chExt cx="2431960" cy="3034836"/>
          </a:xfrm>
          <a:solidFill>
            <a:schemeClr val="tx1">
              <a:lumMod val="75000"/>
              <a:lumOff val="25000"/>
            </a:schemeClr>
          </a:solidFill>
        </p:grpSpPr>
        <p:sp>
          <p:nvSpPr>
            <p:cNvPr id="61" name="Straight Connector 38"/>
            <p:cNvSpPr/>
            <p:nvPr/>
          </p:nvSpPr>
          <p:spPr bwMode="auto">
            <a:xfrm>
              <a:off x="3457116" y="2539548"/>
              <a:ext cx="2238518" cy="1426760"/>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66" name="Straight Connector 43"/>
            <p:cNvSpPr/>
            <p:nvPr/>
          </p:nvSpPr>
          <p:spPr bwMode="auto">
            <a:xfrm flipH="1">
              <a:off x="3354602" y="3996141"/>
              <a:ext cx="2341036" cy="1466245"/>
            </a:xfrm>
            <a:prstGeom prst="line">
              <a:avLst/>
            </a:prstGeom>
            <a:grpFill/>
            <a:ln w="1270" cap="rnd">
              <a:solidFill>
                <a:schemeClr val="bg1">
                  <a:lumMod val="65000"/>
                </a:schemeClr>
              </a:solidFill>
              <a:prstDash val="sysDash"/>
              <a:round/>
              <a:headEnd type="none" w="sm" len="sm"/>
              <a:tailEnd type="none" w="sm" len="sm"/>
            </a:ln>
          </p:spPr>
          <p:txBody>
            <a:bodyPr anchor="ctr"/>
            <a:lstStyle/>
            <a:p>
              <a:pPr algn="ctr"/>
              <a:endParaRPr>
                <a:cs typeface="+mn-ea"/>
                <a:sym typeface="+mn-lt"/>
              </a:endParaRPr>
            </a:p>
          </p:txBody>
        </p:sp>
        <p:sp>
          <p:nvSpPr>
            <p:cNvPr id="71" name="Oval 48"/>
            <p:cNvSpPr/>
            <p:nvPr/>
          </p:nvSpPr>
          <p:spPr>
            <a:xfrm>
              <a:off x="5704232" y="3918756"/>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4" name="Oval 51"/>
            <p:cNvSpPr/>
            <p:nvPr/>
          </p:nvSpPr>
          <p:spPr>
            <a:xfrm>
              <a:off x="3361622" y="2442503"/>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5" name="Oval 52"/>
            <p:cNvSpPr/>
            <p:nvPr/>
          </p:nvSpPr>
          <p:spPr>
            <a:xfrm>
              <a:off x="3361622" y="5395009"/>
              <a:ext cx="82330" cy="82330"/>
            </a:xfrm>
            <a:prstGeom prst="ellipse">
              <a:avLst/>
            </a:prstGeom>
            <a:grpFill/>
            <a:ln w="1524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0" name="文本框 9"/>
          <p:cNvSpPr txBox="1"/>
          <p:nvPr>
            <p:custDataLst>
              <p:tags r:id="rId5"/>
            </p:custDataLst>
          </p:nvPr>
        </p:nvSpPr>
        <p:spPr>
          <a:xfrm>
            <a:off x="787850" y="628698"/>
            <a:ext cx="3193602"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职业价值观的分类</a:t>
            </a:r>
            <a:endParaRPr lang="zh-CN" altLang="en-US" sz="2000" b="1" dirty="0">
              <a:latin typeface="微软雅黑" panose="020B0503020204020204" pitchFamily="34" charset="-122"/>
              <a:ea typeface="微软雅黑" panose="020B0503020204020204" pitchFamily="34" charset="-122"/>
            </a:endParaRPr>
          </a:p>
        </p:txBody>
      </p:sp>
      <p:sp>
        <p:nvSpPr>
          <p:cNvPr id="2" name="文本框 1"/>
          <p:cNvSpPr txBox="1"/>
          <p:nvPr>
            <p:custDataLst>
              <p:tags r:id="rId6"/>
            </p:custDataLst>
          </p:nvPr>
        </p:nvSpPr>
        <p:spPr>
          <a:xfrm>
            <a:off x="3060404" y="124567"/>
            <a:ext cx="255628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二、职业价值观</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wipe(down)">
                                      <p:cBhvr>
                                        <p:cTn id="10" dur="500"/>
                                        <p:tgtEl>
                                          <p:spTgt spid="5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自我的定义</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20666" y="1635784"/>
            <a:ext cx="8011592" cy="2989280"/>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自我，亦称自我意识或自我概念，指个体对自己存在状态的认知，是个体对其社会角色进行自我评价的结果。“自我”一词涉及多个学科和领域，包括哲学、心理学、社会学等，因此具有多种不同的含义。</a:t>
            </a:r>
            <a:endParaRPr lang="en-US" altLang="zh-CN" sz="1600" dirty="0">
              <a:latin typeface="楷体" panose="02010609060101010101" pitchFamily="2" charset="-122"/>
            </a:endParaRPr>
          </a:p>
          <a:p>
            <a:pPr>
              <a:lnSpc>
                <a:spcPct val="150000"/>
              </a:lnSpc>
            </a:pPr>
            <a:r>
              <a:rPr lang="en-US" altLang="zh-CN" sz="1600" dirty="0">
                <a:latin typeface="楷体" panose="02010609060101010101" pitchFamily="2" charset="-122"/>
              </a:rPr>
              <a:t>1890</a:t>
            </a:r>
            <a:r>
              <a:rPr lang="zh-CN" altLang="en-US" sz="1600" dirty="0">
                <a:latin typeface="楷体" panose="02010609060101010101" pitchFamily="2" charset="-122"/>
              </a:rPr>
              <a:t>年，美国心理学之父威廉</a:t>
            </a:r>
            <a:r>
              <a:rPr lang="en-US" altLang="zh-CN" sz="1600" dirty="0">
                <a:latin typeface="楷体" panose="02010609060101010101" pitchFamily="2" charset="-122"/>
              </a:rPr>
              <a:t>·</a:t>
            </a:r>
            <a:r>
              <a:rPr lang="zh-CN" altLang="en-US" sz="1600" dirty="0">
                <a:latin typeface="楷体" panose="02010609060101010101" pitchFamily="2" charset="-122"/>
              </a:rPr>
              <a:t>詹姆斯首次把“自我”从意识活动中区分开来，将“自我”概念引入心理学，对自我概述的研究由此经历了长久的发展。现代心理学研究认为，个体既可以以主体我的身份去认识和改造客观事物，此时的“我”处于观察地位，又可以以客体我的身份被认识、被改造，此时的“我”处于被观察地位。每个人都是主体我</a:t>
            </a:r>
            <a:r>
              <a:rPr lang="en-US" altLang="zh-CN" sz="1600" dirty="0">
                <a:latin typeface="楷体" panose="02010609060101010101" pitchFamily="2" charset="-122"/>
              </a:rPr>
              <a:t>(</a:t>
            </a:r>
            <a:r>
              <a:rPr lang="zh-CN" altLang="en-US" sz="1600" dirty="0">
                <a:latin typeface="楷体" panose="02010609060101010101" pitchFamily="2" charset="-122"/>
              </a:rPr>
              <a:t>主我</a:t>
            </a:r>
            <a:r>
              <a:rPr lang="en-US" altLang="zh-CN" sz="1600" dirty="0">
                <a:latin typeface="楷体" panose="02010609060101010101" pitchFamily="2" charset="-122"/>
              </a:rPr>
              <a:t>)</a:t>
            </a:r>
            <a:r>
              <a:rPr lang="zh-CN" altLang="en-US" sz="1600" dirty="0">
                <a:latin typeface="楷体" panose="02010609060101010101" pitchFamily="2" charset="-122"/>
              </a:rPr>
              <a:t>和客体我</a:t>
            </a:r>
            <a:r>
              <a:rPr lang="en-US" altLang="zh-CN" sz="1600" dirty="0">
                <a:latin typeface="楷体" panose="02010609060101010101" pitchFamily="2" charset="-122"/>
              </a:rPr>
              <a:t>(</a:t>
            </a:r>
            <a:r>
              <a:rPr lang="zh-CN" altLang="en-US" sz="1600" dirty="0">
                <a:latin typeface="楷体" panose="02010609060101010101" pitchFamily="2" charset="-122"/>
              </a:rPr>
              <a:t>客我</a:t>
            </a:r>
            <a:r>
              <a:rPr lang="en-US" altLang="zh-CN" sz="1600" dirty="0">
                <a:latin typeface="楷体" panose="02010609060101010101" pitchFamily="2" charset="-122"/>
              </a:rPr>
              <a:t>)</a:t>
            </a:r>
            <a:r>
              <a:rPr lang="zh-CN" altLang="en-US" sz="1600" dirty="0">
                <a:latin typeface="楷体" panose="02010609060101010101" pitchFamily="2" charset="-122"/>
              </a:rPr>
              <a:t>的统一体。</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2700586" y="216301"/>
            <a:ext cx="2988332"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一、自我</a:t>
            </a:r>
            <a:r>
              <a:rPr lang="zh-CN" altLang="en-US" sz="2400" b="1" dirty="0">
                <a:latin typeface="微软雅黑" panose="020B0503020204020204" pitchFamily="34" charset="-122"/>
                <a:ea typeface="微软雅黑" panose="020B0503020204020204" pitchFamily="34" charset="-122"/>
                <a:sym typeface="+mn-ea"/>
              </a:rPr>
              <a:t>认知</a:t>
            </a:r>
            <a:r>
              <a:rPr lang="zh-CN" altLang="en-US" sz="2400" b="1" dirty="0">
                <a:latin typeface="微软雅黑" panose="020B0503020204020204" pitchFamily="34" charset="-122"/>
                <a:ea typeface="微软雅黑" panose="020B0503020204020204" pitchFamily="34" charset="-122"/>
              </a:rPr>
              <a:t>的内涵</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椭圆 12"/>
          <p:cNvSpPr/>
          <p:nvPr/>
        </p:nvSpPr>
        <p:spPr>
          <a:xfrm>
            <a:off x="291994" y="1185582"/>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4" name="任意多边形: 形状 13"/>
          <p:cNvSpPr/>
          <p:nvPr/>
        </p:nvSpPr>
        <p:spPr bwMode="auto">
          <a:xfrm>
            <a:off x="460532" y="1335482"/>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ircle(in)">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543953" y="782389"/>
            <a:ext cx="8374590" cy="4192058"/>
          </a:xfrm>
          <a:prstGeom prst="rect">
            <a:avLst/>
          </a:prstGeom>
          <a:noFill/>
        </p:spPr>
        <p:txBody>
          <a:bodyPr wrap="square">
            <a:noAutofit/>
          </a:bodyPr>
          <a:lstStyle/>
          <a:p>
            <a:pPr algn="l">
              <a:lnSpc>
                <a:spcPct val="150000"/>
              </a:lnSpc>
            </a:pPr>
            <a:r>
              <a:rPr lang="zh-CN" altLang="en-US" sz="1600" dirty="0">
                <a:latin typeface="楷体" panose="02010609060101010101" pitchFamily="2" charset="-122"/>
                <a:ea typeface="楷体" panose="02010609060101010101" pitchFamily="2" charset="-122"/>
                <a:sym typeface="+mn-ea"/>
              </a:rPr>
              <a:t>请回顾自己在以往生活中做过的重大决策，以及决策前围绕这件事情所产生的不同意见（自</a:t>
            </a:r>
            <a:endParaRPr lang="zh-CN" altLang="en-US" sz="1600" dirty="0">
              <a:latin typeface="楷体" panose="02010609060101010101" pitchFamily="2" charset="-122"/>
              <a:ea typeface="楷体" panose="02010609060101010101" pitchFamily="2" charset="-122"/>
              <a:sym typeface="+mn-ea"/>
            </a:endParaRPr>
          </a:p>
          <a:p>
            <a:pPr algn="l">
              <a:lnSpc>
                <a:spcPct val="150000"/>
              </a:lnSpc>
            </a:pPr>
            <a:r>
              <a:rPr lang="zh-CN" altLang="en-US" sz="1600" dirty="0">
                <a:latin typeface="楷体" panose="02010609060101010101" pitchFamily="2" charset="-122"/>
                <a:ea typeface="楷体" panose="02010609060101010101" pitchFamily="2" charset="-122"/>
                <a:sym typeface="+mn-ea"/>
              </a:rPr>
              <a:t>己的、朋友的、父母的或重要关系人的）。这些意见是否体现了不同的职业价值观？如果是，请把这些职业价值观写下来。</a:t>
            </a:r>
            <a:r>
              <a:rPr lang="en-US" altLang="zh-CN" sz="1600" dirty="0">
                <a:latin typeface="楷体" panose="02010609060101010101" pitchFamily="2" charset="-122"/>
                <a:ea typeface="楷体" panose="02010609060101010101" pitchFamily="2" charset="-122"/>
              </a:rPr>
              <a:t>_</a:t>
            </a:r>
            <a:r>
              <a:rPr lang="en-US" altLang="zh-CN" sz="1600" dirty="0">
                <a:latin typeface="楷体" panose="02010609060101010101" pitchFamily="2" charset="-122"/>
                <a:ea typeface="楷体" panose="02010609060101010101" pitchFamily="2" charset="-122"/>
                <a:sym typeface="+mn-ea"/>
              </a:rPr>
              <a:t>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a:p>
            <a:pPr algn="l">
              <a:lnSpc>
                <a:spcPct val="150000"/>
              </a:lnSpc>
            </a:pPr>
            <a:endParaRPr lang="zh-CN" altLang="en-US"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890669" y="1674462"/>
            <a:ext cx="8002605" cy="2619948"/>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职业首先是谋生的手段。依靠合法诚实劳动获取相应的报酬，以此作为经济基础，建设自己的理想生活。一些家庭经济困难的学生将劳动报酬作为择业的首要考虑因素无可厚非。但同时应当看清当前严峻的就业形势，初出茅庐的学生能力不足、资历尚浅，不可能一下子就能拥有丰厚的经济收入，所以应当理性地降低对金钱的期望值，并且要放长眼光，尽可能寻找有利于自我成长的平台韬光养晦，厚积薄发。</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初次择业的毕业生在面对所谓“高薪”行业时，应当保持高度警惕，避免陷入传销、诈骗等陷阱。</a:t>
            </a:r>
            <a:endParaRPr lang="zh-CN" altLang="en-US" sz="1600" dirty="0">
              <a:latin typeface="楷体" panose="02010609060101010101" pitchFamily="2" charset="-122"/>
            </a:endParaRPr>
          </a:p>
        </p:txBody>
      </p:sp>
      <p:sp>
        <p:nvSpPr>
          <p:cNvPr id="8" name="文本框 7"/>
          <p:cNvSpPr txBox="1"/>
          <p:nvPr/>
        </p:nvSpPr>
        <p:spPr>
          <a:xfrm>
            <a:off x="900386" y="1304851"/>
            <a:ext cx="4572000"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（一）理性看待金钱</a:t>
            </a:r>
            <a:endParaRPr lang="zh-CN" altLang="en-US"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495317" y="288900"/>
            <a:ext cx="358964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三、价值观与职业的关系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4" name="任意多边形: 形状 13"/>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3" grpId="0" animBg="1"/>
      <p:bldP spid="14"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900385" y="1680292"/>
            <a:ext cx="8064897" cy="2250616"/>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由于虚荣心作怪，一些大学生在分析职业时，一心只想找一份未来让别人羡慕的职业，不尊重普通劳动工作者，如护士、服务员、环卫工人等。现代社会分工日益精细化，有了形形色色的职业，但职业无高低贵贱之分，每个诚实敬业的劳动者都是最可爱的人。</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相对基层的普通行业涵盖了人们生活的方方面面，也蕴藏着大量的就业岗位，从事这类职业并不低人一等。只要勤恳劳动、踏实肯干、不畏辛劳，就能创造属于自己的幸福生活。</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900386" y="1208824"/>
            <a:ext cx="4572000"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（二）平和看待社会地位</a:t>
            </a:r>
            <a:endParaRPr lang="zh-CN" altLang="en-US"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399929" y="243995"/>
            <a:ext cx="384167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三、价值观与职业的关系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5" name="任意多边形: 形状 14"/>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 name="任意多边形: 形状 16"/>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5" grpId="0" animBg="1"/>
      <p:bldP spid="17"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34630" y="935359"/>
            <a:ext cx="8208912" cy="3970318"/>
          </a:xfrm>
          <a:prstGeom prst="rect">
            <a:avLst/>
          </a:prstGeom>
          <a:noFill/>
        </p:spPr>
        <p:txBody>
          <a:bodyPr wrap="square">
            <a:spAutoFit/>
          </a:bodyPr>
          <a:lstStyle/>
          <a:p>
            <a:r>
              <a:rPr lang="zh-CN" altLang="en-US" sz="1400" dirty="0">
                <a:latin typeface="楷体" panose="02010609060101010101" pitchFamily="2" charset="-122"/>
              </a:rPr>
              <a:t>   一篇</a:t>
            </a:r>
            <a:r>
              <a:rPr lang="en-US" altLang="zh-CN" sz="1400" dirty="0">
                <a:latin typeface="楷体" panose="02010609060101010101" pitchFamily="2" charset="-122"/>
              </a:rPr>
              <a:t>《</a:t>
            </a:r>
            <a:r>
              <a:rPr lang="zh-CN" altLang="en-US" sz="1400" dirty="0">
                <a:latin typeface="楷体" panose="02010609060101010101" pitchFamily="2" charset="-122"/>
              </a:rPr>
              <a:t>北大才子长安街头卖肉</a:t>
            </a:r>
            <a:r>
              <a:rPr lang="en-US" altLang="zh-CN" sz="1400" dirty="0">
                <a:latin typeface="楷体" panose="02010609060101010101" pitchFamily="2" charset="-122"/>
              </a:rPr>
              <a:t>》</a:t>
            </a:r>
            <a:r>
              <a:rPr lang="zh-CN" altLang="en-US" sz="1400" dirty="0">
                <a:latin typeface="楷体" panose="02010609060101010101" pitchFamily="2" charset="-122"/>
              </a:rPr>
              <a:t>的报道让陆步轩名声大噪，被冠以“北大屠夫”的名号。</a:t>
            </a:r>
            <a:r>
              <a:rPr lang="en-US" altLang="zh-CN" sz="1400" dirty="0">
                <a:latin typeface="楷体" panose="02010609060101010101" pitchFamily="2" charset="-122"/>
              </a:rPr>
              <a:t>1985</a:t>
            </a:r>
            <a:r>
              <a:rPr lang="zh-CN" altLang="en-US" sz="1400" dirty="0">
                <a:latin typeface="楷体" panose="02010609060101010101" pitchFamily="2" charset="-122"/>
              </a:rPr>
              <a:t>年</a:t>
            </a:r>
            <a:r>
              <a:rPr lang="en-US" altLang="zh-CN" sz="1400" dirty="0">
                <a:latin typeface="楷体" panose="02010609060101010101" pitchFamily="2" charset="-122"/>
              </a:rPr>
              <a:t>7</a:t>
            </a:r>
            <a:r>
              <a:rPr lang="zh-CN" altLang="en-US" sz="1400" dirty="0">
                <a:latin typeface="楷体" panose="02010609060101010101" pitchFamily="2" charset="-122"/>
              </a:rPr>
              <a:t>月，陆步轩以高出录取线</a:t>
            </a:r>
            <a:r>
              <a:rPr lang="en-US" altLang="zh-CN" sz="1400" dirty="0">
                <a:latin typeface="楷体" panose="02010609060101010101" pitchFamily="2" charset="-122"/>
              </a:rPr>
              <a:t>100</a:t>
            </a:r>
            <a:r>
              <a:rPr lang="zh-CN" altLang="en-US" sz="1400" dirty="0">
                <a:latin typeface="楷体" panose="02010609060101010101" pitchFamily="2" charset="-122"/>
              </a:rPr>
              <a:t>多分、陕西省第十四名、长安县</a:t>
            </a:r>
            <a:r>
              <a:rPr lang="en-US" altLang="zh-CN" sz="1400" dirty="0">
                <a:latin typeface="楷体" panose="02010609060101010101" pitchFamily="2" charset="-122"/>
              </a:rPr>
              <a:t>(</a:t>
            </a:r>
            <a:r>
              <a:rPr lang="zh-CN" altLang="en-US" sz="1400" dirty="0">
                <a:latin typeface="楷体" panose="02010609060101010101" pitchFamily="2" charset="-122"/>
              </a:rPr>
              <a:t>今西安市长安区</a:t>
            </a:r>
            <a:r>
              <a:rPr lang="en-US" altLang="zh-CN" sz="1400" dirty="0">
                <a:latin typeface="楷体" panose="02010609060101010101" pitchFamily="2" charset="-122"/>
              </a:rPr>
              <a:t>)</a:t>
            </a:r>
            <a:r>
              <a:rPr lang="zh-CN" altLang="en-US" sz="1400" dirty="0">
                <a:latin typeface="楷体" panose="02010609060101010101" pitchFamily="2" charset="-122"/>
              </a:rPr>
              <a:t>文科状元的成绩，考入北京大学中文系。</a:t>
            </a:r>
            <a:endParaRPr lang="en-US" altLang="zh-CN" sz="1400" dirty="0">
              <a:latin typeface="楷体" panose="02010609060101010101" pitchFamily="2" charset="-122"/>
            </a:endParaRPr>
          </a:p>
          <a:p>
            <a:r>
              <a:rPr lang="en-US" altLang="zh-CN" sz="1400" dirty="0">
                <a:latin typeface="楷体" panose="02010609060101010101" pitchFamily="2" charset="-122"/>
              </a:rPr>
              <a:t>   </a:t>
            </a:r>
            <a:r>
              <a:rPr lang="zh-CN" altLang="en-US" sz="1400" dirty="0">
                <a:latin typeface="楷体" panose="02010609060101010101" pitchFamily="2" charset="-122"/>
              </a:rPr>
              <a:t>毕业后，他未能如愿留在北京。回到西安，他希望能分到一个好单位，找个“铁饭碗”。无果后，他成了下海大军中的一员，做药材、下矿洞、跑涂料瓷具业务、搞装饰装潢、开小商店，但都一无所成。经过多年的摸爬滚打，他发现猪肉行业“门槛低、周转快”，于是他开了一家猪肉铺，有时可月入万元，生活逐渐起色。</a:t>
            </a:r>
            <a:endParaRPr lang="en-US" altLang="zh-CN" sz="1400" dirty="0">
              <a:latin typeface="楷体" panose="02010609060101010101" pitchFamily="2" charset="-122"/>
            </a:endParaRPr>
          </a:p>
          <a:p>
            <a:r>
              <a:rPr lang="en-US" altLang="zh-CN" sz="1400" dirty="0">
                <a:latin typeface="楷体" panose="02010609060101010101" pitchFamily="2" charset="-122"/>
              </a:rPr>
              <a:t>   </a:t>
            </a:r>
            <a:r>
              <a:rPr lang="zh-CN" altLang="en-US" sz="1400" dirty="0">
                <a:latin typeface="楷体" panose="02010609060101010101" pitchFamily="2" charset="-122"/>
              </a:rPr>
              <a:t>尽管如此，在当时，北大毕业生的身份还是给陆步轩带来很大压力。实际上，他的内心并不能完全接受“猪肉佬”这一身份，认为给母校抹了黑。 他的事情经媒体报道后引起巨大反响，</a:t>
            </a:r>
            <a:r>
              <a:rPr lang="en-US" altLang="zh-CN" sz="1400" dirty="0">
                <a:latin typeface="楷体" panose="02010609060101010101" pitchFamily="2" charset="-122"/>
              </a:rPr>
              <a:t>2004</a:t>
            </a:r>
            <a:r>
              <a:rPr lang="zh-CN" altLang="en-US" sz="1400" dirty="0">
                <a:latin typeface="楷体" panose="02010609060101010101" pitchFamily="2" charset="-122"/>
              </a:rPr>
              <a:t>年，他被西安市长安区政府录用，成为区档案局地方志办公室科员，如当年所愿拿起了笔。然而在知天命的这一年陆步轩再次选择了卖猪肉。对于修地方志和卖肉这两件事，陆步轩认为二者是一个道理，“拿微课价值观与职业生涯笔修志讲究秉笔直书，拿刀卖肉要足斤足两，都是童叟无欺”。辞职之后，陆步轩正式加盟师兄陈生的壹号土猪，成为天猫旗舰店店长，并出任屠夫学校校长，研究猪从喂养、防疫、分割到出售的整个产业链，他直言自己还是想当一个“家”，即使是猪专家，将卖猪肉卖到极致，改变这个行业的形象。行业形象的改变也意味着就业观念的改变，大学扩招之前是精英教育，扩招之后则是提高劳动者素质的普通教育，大学生的定位就是普通劳动者。</a:t>
            </a:r>
            <a:endParaRPr lang="en-US" altLang="zh-CN" sz="1400" dirty="0">
              <a:latin typeface="楷体" panose="02010609060101010101" pitchFamily="2" charset="-122"/>
            </a:endParaRPr>
          </a:p>
          <a:p>
            <a:r>
              <a:rPr lang="en-US" altLang="zh-CN" sz="1400" dirty="0">
                <a:latin typeface="楷体" panose="02010609060101010101" pitchFamily="2" charset="-122"/>
              </a:rPr>
              <a:t>   </a:t>
            </a:r>
            <a:r>
              <a:rPr lang="zh-CN" altLang="en-US" sz="1400" dirty="0">
                <a:latin typeface="楷体" panose="02010609060101010101" pitchFamily="2" charset="-122"/>
              </a:rPr>
              <a:t>陆步轩一路走来的经历让人感慨。北大老校长许智宏评价说，“北大学生可以做国家主席，可以做科学家，也可以卖猪肉”。在艰难中奋力实现自己价值的人，是值得我们尊重的。</a:t>
            </a:r>
            <a:endParaRPr lang="en-US" altLang="zh-CN" sz="1400" dirty="0">
              <a:latin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案例故事</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980372" y="1816568"/>
            <a:ext cx="7536318" cy="2619948"/>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有人说理想的职业莫过于“钱多活少离家近，睡觉睡到自然醒，数钱数到手抽筋”，这样的理想职业看似集齐了所有诱人的因素，事实上是一些人害怕辛苦、贪图安逸而臆想出来的镜花水月罢了。</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天下没有免费的午餐，任何单位都不会录用一个只领工资不工作的人。当面临职业选择时，应当冷静分析，懂得取舍，知道哪些要素对于自己是更重要的，哪些是可以暂时放弃的。否则就会患得患失，终其一生也不清楚自己到底想要什么，更谈不上职业生涯的成功了。</a:t>
            </a:r>
            <a:endParaRPr lang="en-US" altLang="zh-CN" sz="1600" dirty="0">
              <a:latin typeface="楷体" panose="02010609060101010101" pitchFamily="2" charset="-122"/>
              <a:ea typeface="楷体" panose="02010609060101010101" pitchFamily="2" charset="-122"/>
            </a:endParaRPr>
          </a:p>
        </p:txBody>
      </p:sp>
      <p:sp>
        <p:nvSpPr>
          <p:cNvPr id="8" name="文本框 7"/>
          <p:cNvSpPr txBox="1"/>
          <p:nvPr/>
        </p:nvSpPr>
        <p:spPr>
          <a:xfrm>
            <a:off x="980372" y="1323167"/>
            <a:ext cx="457200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（三）冷静分析做取舍</a:t>
            </a:r>
            <a:endParaRPr lang="en-US" altLang="zh-CN"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343723" y="132316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512261" y="147306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 name="文本框 1"/>
          <p:cNvSpPr txBox="1"/>
          <p:nvPr>
            <p:custDataLst>
              <p:tags r:id="rId1"/>
            </p:custDataLst>
          </p:nvPr>
        </p:nvSpPr>
        <p:spPr>
          <a:xfrm>
            <a:off x="2399929" y="243995"/>
            <a:ext cx="384167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三、价值观与职业的关系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2000"/>
                                        <p:tgtEl>
                                          <p:spTgt spid="1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7" grpId="0" animBg="1"/>
      <p:bldP spid="1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936390" y="1966871"/>
            <a:ext cx="7857788" cy="1511952"/>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每个人都有微观意义上的价值观，每个企业都有宏观意义上的价值观。</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因此，在进行就业择业时要对选择的企事业单位做一个详尽的了解，选择与自己的价值观相符的公司。只有彼此的价值观协调统一，才能在工作中发挥最大的潜能，得到想要的收获。</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972394" y="1353183"/>
            <a:ext cx="504056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（四）仔细了解企事业单位的文化和价值观</a:t>
            </a:r>
            <a:endParaRPr lang="en-US" altLang="zh-CN" sz="20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9" name="任意多边形: 形状 18"/>
          <p:cNvSpPr/>
          <p:nvPr/>
        </p:nvSpPr>
        <p:spPr bwMode="auto">
          <a:xfrm>
            <a:off x="323391" y="133699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0" name="任意多边形: 形状 1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2" name="文本框 1"/>
          <p:cNvSpPr txBox="1"/>
          <p:nvPr>
            <p:custDataLst>
              <p:tags r:id="rId1"/>
            </p:custDataLst>
          </p:nvPr>
        </p:nvSpPr>
        <p:spPr>
          <a:xfrm>
            <a:off x="2399929" y="243995"/>
            <a:ext cx="384167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三、价值观与职业的关系</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ircle(in)">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9" grpId="0" animBg="1"/>
      <p:bldP spid="20"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34630" y="1204392"/>
            <a:ext cx="7992888" cy="2584450"/>
          </a:xfrm>
          <a:prstGeom prst="rect">
            <a:avLst/>
          </a:prstGeom>
          <a:noFill/>
        </p:spPr>
        <p:txBody>
          <a:bodyPr wrap="square">
            <a:spAutoFit/>
          </a:bodyPr>
          <a:lstStyle/>
          <a:p>
            <a:r>
              <a:rPr lang="zh-CN" altLang="en-US" dirty="0">
                <a:latin typeface="楷体" panose="02010609060101010101" pitchFamily="2" charset="-122"/>
              </a:rPr>
              <a:t>              </a:t>
            </a:r>
            <a:r>
              <a:rPr lang="zh-CN" altLang="en-US" b="1" dirty="0">
                <a:latin typeface="楷体" panose="02010609060101010101" pitchFamily="2" charset="-122"/>
              </a:rPr>
              <a:t>中国</a:t>
            </a:r>
            <a:r>
              <a:rPr lang="en-US" altLang="zh-CN" b="1" dirty="0">
                <a:latin typeface="楷体" panose="02010609060101010101" pitchFamily="2" charset="-122"/>
              </a:rPr>
              <a:t>“</a:t>
            </a:r>
            <a:r>
              <a:rPr lang="zh-CN" altLang="en-US" b="1" dirty="0">
                <a:latin typeface="楷体" panose="02010609060101010101" pitchFamily="2" charset="-122"/>
              </a:rPr>
              <a:t>国家品牌计划</a:t>
            </a:r>
            <a:r>
              <a:rPr lang="en-US" altLang="zh-CN" b="1" dirty="0">
                <a:latin typeface="楷体" panose="02010609060101010101" pitchFamily="2" charset="-122"/>
              </a:rPr>
              <a:t>”</a:t>
            </a:r>
            <a:r>
              <a:rPr lang="zh-CN" altLang="en-US" b="1" dirty="0">
                <a:latin typeface="楷体" panose="02010609060101010101" pitchFamily="2" charset="-122"/>
              </a:rPr>
              <a:t>部分公司核心价值观</a:t>
            </a:r>
            <a:endParaRPr lang="en-US" altLang="zh-CN" b="1" dirty="0">
              <a:latin typeface="楷体" panose="02010609060101010101" pitchFamily="2" charset="-122"/>
            </a:endParaRPr>
          </a:p>
          <a:p>
            <a:r>
              <a:rPr lang="zh-CN" altLang="en-US" dirty="0">
                <a:latin typeface="楷体" panose="02010609060101010101" pitchFamily="2" charset="-122"/>
              </a:rPr>
              <a:t>  </a:t>
            </a:r>
            <a:endParaRPr lang="zh-CN" altLang="en-US" dirty="0">
              <a:latin typeface="楷体" panose="02010609060101010101" pitchFamily="2" charset="-122"/>
            </a:endParaRPr>
          </a:p>
          <a:p>
            <a:r>
              <a:rPr lang="zh-CN" altLang="en-US" dirty="0">
                <a:latin typeface="楷体" panose="02010609060101010101" pitchFamily="2" charset="-122"/>
              </a:rPr>
              <a:t> </a:t>
            </a:r>
            <a:r>
              <a:rPr lang="en-US" altLang="zh-CN" dirty="0">
                <a:latin typeface="楷体" panose="02010609060101010101" pitchFamily="2" charset="-122"/>
              </a:rPr>
              <a:t> </a:t>
            </a:r>
            <a:r>
              <a:rPr lang="zh-CN" altLang="en-US" dirty="0">
                <a:latin typeface="楷体" panose="02010609060101010101" pitchFamily="2" charset="-122"/>
              </a:rPr>
              <a:t>华为：成就客户，艰苦奋斗，自我批判，开放进取，至诚守信，团队合作。</a:t>
            </a:r>
            <a:endParaRPr lang="en-US" altLang="zh-CN" dirty="0">
              <a:latin typeface="楷体" panose="02010609060101010101" pitchFamily="2" charset="-122"/>
            </a:endParaRPr>
          </a:p>
          <a:p>
            <a:r>
              <a:rPr lang="zh-CN" altLang="en-US" dirty="0">
                <a:latin typeface="楷体" panose="02010609060101010101" pitchFamily="2" charset="-122"/>
              </a:rPr>
              <a:t>  海尔：是非观</a:t>
            </a:r>
            <a:r>
              <a:rPr lang="en-US" altLang="zh-CN" dirty="0">
                <a:latin typeface="楷体" panose="02010609060101010101" pitchFamily="2" charset="-122"/>
              </a:rPr>
              <a:t>——</a:t>
            </a:r>
            <a:r>
              <a:rPr lang="zh-CN" altLang="en-US" dirty="0">
                <a:latin typeface="楷体" panose="02010609060101010101" pitchFamily="2" charset="-122"/>
              </a:rPr>
              <a:t>以用户为是，以自己为非；发展观</a:t>
            </a:r>
            <a:r>
              <a:rPr lang="en-US" altLang="zh-CN" dirty="0">
                <a:latin typeface="楷体" panose="02010609060101010101" pitchFamily="2" charset="-122"/>
              </a:rPr>
              <a:t>——</a:t>
            </a:r>
            <a:r>
              <a:rPr lang="zh-CN" altLang="en-US" dirty="0">
                <a:latin typeface="楷体" panose="02010609060101010101" pitchFamily="2" charset="-122"/>
              </a:rPr>
              <a:t>创业精神和创新精</a:t>
            </a:r>
            <a:r>
              <a:rPr lang="en-US" altLang="zh-CN" dirty="0">
                <a:latin typeface="楷体" panose="02010609060101010101" pitchFamily="2" charset="-122"/>
              </a:rPr>
              <a:t>  </a:t>
            </a:r>
            <a:endParaRPr lang="en-US" altLang="zh-CN" dirty="0">
              <a:latin typeface="楷体" panose="02010609060101010101" pitchFamily="2" charset="-122"/>
            </a:endParaRPr>
          </a:p>
          <a:p>
            <a:r>
              <a:rPr lang="en-US" altLang="zh-CN" dirty="0">
                <a:latin typeface="楷体" panose="02010609060101010101" pitchFamily="2" charset="-122"/>
              </a:rPr>
              <a:t>        </a:t>
            </a:r>
            <a:r>
              <a:rPr lang="zh-CN" altLang="en-US" dirty="0">
                <a:latin typeface="楷体" panose="02010609060101010101" pitchFamily="2" charset="-122"/>
              </a:rPr>
              <a:t>神；利益观</a:t>
            </a:r>
            <a:r>
              <a:rPr lang="en-US" altLang="zh-CN" dirty="0">
                <a:latin typeface="楷体" panose="02010609060101010101" pitchFamily="2" charset="-122"/>
              </a:rPr>
              <a:t>——</a:t>
            </a:r>
            <a:r>
              <a:rPr lang="zh-CN" altLang="en-US" dirty="0">
                <a:latin typeface="楷体" panose="02010609060101010101" pitchFamily="2" charset="-122"/>
              </a:rPr>
              <a:t>人单合一，双赢。</a:t>
            </a:r>
            <a:endParaRPr lang="en-US" altLang="zh-CN" dirty="0">
              <a:latin typeface="楷体" panose="02010609060101010101" pitchFamily="2" charset="-122"/>
            </a:endParaRPr>
          </a:p>
          <a:p>
            <a:r>
              <a:rPr lang="zh-CN" altLang="en-US" dirty="0">
                <a:latin typeface="楷体" panose="02010609060101010101" pitchFamily="2" charset="-122"/>
              </a:rPr>
              <a:t>  格力：少说空话、多干实事，质量第一、顾客满意，忠诚友善、勤奋进取、</a:t>
            </a:r>
            <a:endParaRPr lang="zh-CN" altLang="en-US" dirty="0">
              <a:latin typeface="楷体" panose="02010609060101010101" pitchFamily="2" charset="-122"/>
            </a:endParaRPr>
          </a:p>
          <a:p>
            <a:r>
              <a:rPr lang="zh-CN" altLang="en-US" dirty="0">
                <a:latin typeface="楷体" panose="02010609060101010101" pitchFamily="2" charset="-122"/>
              </a:rPr>
              <a:t> </a:t>
            </a:r>
            <a:r>
              <a:rPr lang="en-US" altLang="zh-CN" dirty="0">
                <a:latin typeface="楷体" panose="02010609060101010101" pitchFamily="2" charset="-122"/>
              </a:rPr>
              <a:t>       </a:t>
            </a:r>
            <a:r>
              <a:rPr lang="zh-CN" altLang="en-US" dirty="0">
                <a:latin typeface="楷体" panose="02010609060101010101" pitchFamily="2" charset="-122"/>
              </a:rPr>
              <a:t>诚信经营、多方共赢，爱岗敬业、开拓创新，遵纪守法、廉洁奉公。</a:t>
            </a:r>
            <a:endParaRPr lang="en-US" altLang="zh-CN" dirty="0">
              <a:latin typeface="楷体" panose="02010609060101010101" pitchFamily="2" charset="-122"/>
            </a:endParaRPr>
          </a:p>
          <a:p>
            <a:r>
              <a:rPr lang="zh-CN" altLang="en-US" dirty="0">
                <a:latin typeface="楷体" panose="02010609060101010101" pitchFamily="2" charset="-122"/>
              </a:rPr>
              <a:t>  京东：用户体验、突破边界、纯粹、极致、长期价值。</a:t>
            </a:r>
            <a:endParaRPr lang="en-US" altLang="zh-CN" dirty="0">
              <a:latin typeface="楷体" panose="02010609060101010101" pitchFamily="2" charset="-122"/>
            </a:endParaRPr>
          </a:p>
          <a:p>
            <a:r>
              <a:rPr lang="zh-CN" altLang="en-US" dirty="0">
                <a:latin typeface="楷体" panose="02010609060101010101" pitchFamily="2" charset="-122"/>
              </a:rPr>
              <a:t>  茅台：“以人为本”，人有所用，人尽其用。</a:t>
            </a:r>
            <a:endParaRPr lang="zh-CN" altLang="en-US"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895346" y="1722316"/>
            <a:ext cx="8002605" cy="2250616"/>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人不能离开社会而独立存在，个人只有在工作中为社会做贡献才能实现自己的职业价值。当然我们并不是说要忽略择业中的个人因素，只去尽社会责任，这样不但不利于个人，也是社会的损失。</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例如，让一个富于科学创造力、不善言辞的学者去从事普通的教师工作，可能使国家损失一项重大的发明，而社会不过多了一位可能并不出色的教师。因此，我们反对只为个人考虑、毫不考虑国家和社会需要的职业价值观。</a:t>
            </a:r>
            <a:endParaRPr lang="zh-CN" altLang="en-US" sz="1600" dirty="0">
              <a:latin typeface="楷体" panose="02010609060101010101" pitchFamily="2" charset="-122"/>
            </a:endParaRPr>
          </a:p>
        </p:txBody>
      </p:sp>
      <p:sp>
        <p:nvSpPr>
          <p:cNvPr id="8" name="文本框 7"/>
          <p:cNvSpPr txBox="1"/>
          <p:nvPr/>
        </p:nvSpPr>
        <p:spPr>
          <a:xfrm>
            <a:off x="900386" y="1240514"/>
            <a:ext cx="4572000" cy="553085"/>
          </a:xfrm>
          <a:prstGeom prst="rect">
            <a:avLst/>
          </a:prstGeom>
          <a:noFill/>
        </p:spPr>
        <p:txBody>
          <a:bodyPr wrap="square">
            <a:spAutoFit/>
          </a:bodyPr>
          <a:lstStyle/>
          <a:p>
            <a:pPr>
              <a:lnSpc>
                <a:spcPct val="150000"/>
              </a:lnSpc>
            </a:pPr>
            <a:r>
              <a:rPr lang="zh-CN" altLang="en-US" sz="2000" b="1" dirty="0">
                <a:latin typeface="微软雅黑" panose="020B0503020204020204" pitchFamily="34" charset="-122"/>
                <a:ea typeface="微软雅黑" panose="020B0503020204020204" pitchFamily="34" charset="-122"/>
              </a:rPr>
              <a:t>（五）平衡好个人利益和社会利益</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495317" y="288900"/>
            <a:ext cx="358964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三、价值观与职业的关系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任意多边形: 形状 12"/>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4" name="任意多边形: 形状 13"/>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34340" y="991235"/>
            <a:ext cx="8533765" cy="3538220"/>
          </a:xfrm>
          <a:prstGeom prst="rect">
            <a:avLst/>
          </a:prstGeom>
          <a:noFill/>
        </p:spPr>
        <p:txBody>
          <a:bodyPr wrap="square">
            <a:spAutoFit/>
          </a:bodyPr>
          <a:lstStyle/>
          <a:p>
            <a:r>
              <a:rPr lang="en-US" altLang="zh-CN" sz="1600" dirty="0">
                <a:latin typeface="楷体" panose="02010609060101010101" pitchFamily="2" charset="-122"/>
                <a:ea typeface="楷体" panose="02010609060101010101" pitchFamily="2" charset="-122"/>
              </a:rPr>
              <a:t>    </a:t>
            </a:r>
            <a:r>
              <a:rPr sz="1600" dirty="0">
                <a:latin typeface="楷体" panose="02010609060101010101" pitchFamily="2" charset="-122"/>
                <a:sym typeface="+mn-ea"/>
              </a:rPr>
              <a:t>作为向清华大学百年校庆献礼的作品《无问西东》上映后，感动了很多国人。文武双全、家世良好的富家子弟沈光耀来到清华大学读书，他是家中的独生子，被母亲管教得很严。但在国家危难之际，他心怀国家大义，毅然决然地选择成为一名飞行员，为保家卫国献上了自己最绚烂的青春。</a:t>
            </a:r>
            <a:endParaRPr sz="1600" dirty="0">
              <a:latin typeface="楷体" panose="02010609060101010101" pitchFamily="2" charset="-122"/>
              <a:sym typeface="+mn-ea"/>
            </a:endParaRPr>
          </a:p>
          <a:p>
            <a:r>
              <a:rPr lang="en-US" sz="1600" dirty="0">
                <a:latin typeface="楷体" panose="02010609060101010101" pitchFamily="2" charset="-122"/>
                <a:sym typeface="+mn-ea"/>
              </a:rPr>
              <a:t>    </a:t>
            </a:r>
            <a:r>
              <a:rPr sz="1600" dirty="0">
                <a:latin typeface="楷体" panose="02010609060101010101" pitchFamily="2" charset="-122"/>
                <a:sym typeface="+mn-ea"/>
              </a:rPr>
              <a:t>这名主人公的原型是湖北武昌人沈崇诲。他出生在富裕家庭，是那个时代的精英。1922 年，他升入著名的天津南开中学。1928 年，17 岁的沈崇诲考入清华大学土木工程系。沈崇诲对岳飞、史可法等英雄人物特别崇敬。1931 年“九一八”事变后，沈崇诲领导各大学学生组织义勇军。</a:t>
            </a:r>
            <a:endParaRPr sz="1600" dirty="0">
              <a:latin typeface="楷体" panose="02010609060101010101" pitchFamily="2" charset="-122"/>
              <a:sym typeface="+mn-ea"/>
            </a:endParaRPr>
          </a:p>
          <a:p>
            <a:r>
              <a:rPr lang="en-US" sz="1600" dirty="0">
                <a:latin typeface="楷体" panose="02010609060101010101" pitchFamily="2" charset="-122"/>
                <a:sym typeface="+mn-ea"/>
              </a:rPr>
              <a:t>    </a:t>
            </a:r>
            <a:r>
              <a:rPr sz="1600" dirty="0">
                <a:latin typeface="楷体" panose="02010609060101010101" pitchFamily="2" charset="-122"/>
                <a:sym typeface="+mn-ea"/>
              </a:rPr>
              <a:t>1932 年，在清华大学毕业不久，面临民族存亡危机之时，他放弃了在绥远优渥的工作，毅然投笔从戎。1937 年，“淞沪会战”爆发，沈崇诲和战友在一场与敌军的激战中用飞机连同他们年轻的生命撞毁敌舰。他们视死如归的壮举向世界宣告了中国人誓死捍卫民族尊严的决心。惊天地，泣鬼神！沈崇诲殉国时年仅 27 岁。一代清华才子，满腹经纶，投笔从戎，以躯捐国，何其壮哉！</a:t>
            </a:r>
            <a:endParaRPr sz="1600" dirty="0">
              <a:latin typeface="楷体" panose="02010609060101010101" pitchFamily="2" charset="-122"/>
              <a:sym typeface="+mn-ea"/>
            </a:endParaRPr>
          </a:p>
          <a:p>
            <a:r>
              <a:rPr lang="en-US" sz="1600" dirty="0">
                <a:latin typeface="楷体" panose="02010609060101010101" pitchFamily="2" charset="-122"/>
                <a:sym typeface="+mn-ea"/>
              </a:rPr>
              <a:t>    </a:t>
            </a:r>
            <a:endParaRPr sz="1600" dirty="0">
              <a:latin typeface="楷体" panose="02010609060101010101" pitchFamily="2" charset="-122"/>
              <a:sym typeface="+mn-ea"/>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solidFill>
                <a:srgbClr val="00B050"/>
              </a:solidFill>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案例故事</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434340" y="991235"/>
            <a:ext cx="8533765" cy="2061210"/>
          </a:xfrm>
          <a:prstGeom prst="rect">
            <a:avLst/>
          </a:prstGeom>
          <a:noFill/>
        </p:spPr>
        <p:txBody>
          <a:bodyPr wrap="square">
            <a:spAutoFit/>
          </a:bodyPr>
          <a:lstStyle/>
          <a:p>
            <a:r>
              <a:rPr lang="en-US" altLang="zh-CN" sz="1600" dirty="0">
                <a:latin typeface="楷体" panose="02010609060101010101" pitchFamily="2" charset="-122"/>
                <a:ea typeface="楷体" panose="02010609060101010101" pitchFamily="2" charset="-122"/>
              </a:rPr>
              <a:t>    </a:t>
            </a:r>
            <a:r>
              <a:rPr sz="1600" dirty="0">
                <a:latin typeface="楷体" panose="02010609060101010101" pitchFamily="2" charset="-122"/>
                <a:sym typeface="+mn-ea"/>
              </a:rPr>
              <a:t>该影片取名自清华大学校歌中的一句歌词：立德立言，无问西东。习近平总书记在党的十九大报告中强调：“青年兴则国家兴，青年强则国家强。青年一代有理想、有本领、有担当，国家就有前途，民族就有希望。”青年在就业择业时不要只聚焦大城市，乡村的广阔空间也大有可为；不要只着眼于薪酬晋升，也要考虑国家的利益和社会的发展。新时代的青年应当自觉地把个人的发展融入社会的发展。中国梦是民族梦，更是青年梦，青年人要以时不我待、只争朝夕的精神投身于新时代，让个人理想与实现中国梦的时代主题同心同向，在为人民奉献力量、为国家建功立业中绽放青春光彩。中华民族伟大复兴的中国梦终将在一代代青年的接力奋斗中变为现实。</a:t>
            </a:r>
            <a:endParaRPr sz="1600" dirty="0">
              <a:latin typeface="楷体" panose="02010609060101010101" pitchFamily="2" charset="-122"/>
              <a:sym typeface="+mn-ea"/>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案例故事</a:t>
            </a:r>
            <a:endParaRPr lang="zh-CN" altLang="en-US" sz="2400" b="1" dirty="0">
              <a:solidFill>
                <a:srgbClr val="00B05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自我认知的含义</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2748" y="1710285"/>
            <a:ext cx="7887855" cy="2250616"/>
          </a:xfrm>
          <a:prstGeom prst="rect">
            <a:avLst/>
          </a:prstGeom>
          <a:noFill/>
        </p:spPr>
        <p:txBody>
          <a:bodyPr wrap="square">
            <a:spAutoFit/>
          </a:bodyPr>
          <a:lstStyle/>
          <a:p>
            <a:pPr>
              <a:lnSpc>
                <a:spcPct val="150000"/>
              </a:lnSpc>
            </a:pPr>
            <a:r>
              <a:rPr lang="zh-CN" altLang="en-US" sz="1600" dirty="0">
                <a:latin typeface="楷体" panose="02010609060101010101" pitchFamily="2" charset="-122"/>
              </a:rPr>
              <a:t>自我认知就是人在社会实践中对自己的生理、心理、社会活动及自己与周围事物的关系的认知，包括自我观察、自我体验、自我评价等。</a:t>
            </a:r>
            <a:endParaRPr lang="en-US" altLang="zh-CN" sz="1600" dirty="0">
              <a:latin typeface="楷体" panose="02010609060101010101" pitchFamily="2" charset="-122"/>
            </a:endParaRPr>
          </a:p>
          <a:p>
            <a:pPr>
              <a:lnSpc>
                <a:spcPct val="150000"/>
              </a:lnSpc>
            </a:pPr>
            <a:r>
              <a:rPr lang="zh-CN" altLang="en-US" sz="1600" dirty="0">
                <a:latin typeface="楷体" panose="02010609060101010101" pitchFamily="2" charset="-122"/>
              </a:rPr>
              <a:t>自我认知具有</a:t>
            </a:r>
            <a:r>
              <a:rPr lang="zh-CN" altLang="en-US" sz="1600" b="1" dirty="0">
                <a:solidFill>
                  <a:schemeClr val="accent1"/>
                </a:solidFill>
                <a:latin typeface="微软雅黑" panose="020B0503020204020204" pitchFamily="34" charset="-122"/>
                <a:ea typeface="微软雅黑" panose="020B0503020204020204" pitchFamily="34" charset="-122"/>
              </a:rPr>
              <a:t>完整性</a:t>
            </a:r>
            <a:r>
              <a:rPr lang="zh-CN" altLang="en-US" sz="1600" dirty="0">
                <a:latin typeface="楷体" panose="02010609060101010101" pitchFamily="2" charset="-122"/>
              </a:rPr>
              <a:t>和</a:t>
            </a:r>
            <a:r>
              <a:rPr lang="zh-CN" altLang="en-US" sz="1600" b="1" dirty="0">
                <a:solidFill>
                  <a:schemeClr val="accent4"/>
                </a:solidFill>
                <a:latin typeface="微软雅黑" panose="020B0503020204020204" pitchFamily="34" charset="-122"/>
                <a:ea typeface="微软雅黑" panose="020B0503020204020204" pitchFamily="34" charset="-122"/>
              </a:rPr>
              <a:t>可分性</a:t>
            </a:r>
            <a:r>
              <a:rPr lang="zh-CN" altLang="en-US" sz="1600" dirty="0">
                <a:latin typeface="楷体" panose="02010609060101010101" pitchFamily="2" charset="-122"/>
              </a:rPr>
              <a:t>。所谓完整性，指人是一个完整的有机统一体，认知是自我与人所处的社会环境及社会群体相互作用完成的。所谓可分性，指人的自我认知可以分成若干要素，如对自我心理特点的认知可以分解为对兴趣、性格、价值观、技能等因素的认知。</a:t>
            </a:r>
            <a:endParaRPr lang="en-US" altLang="zh-CN" sz="1600" dirty="0">
              <a:latin typeface="楷体" panose="02010609060101010101" pitchFamily="2" charset="-122"/>
              <a:ea typeface="楷体" panose="02010609060101010101" pitchFamily="2" charset="-122"/>
            </a:endParaRPr>
          </a:p>
        </p:txBody>
      </p:sp>
      <p:sp>
        <p:nvSpPr>
          <p:cNvPr id="10" name="文本框 9"/>
          <p:cNvSpPr txBox="1"/>
          <p:nvPr/>
        </p:nvSpPr>
        <p:spPr>
          <a:xfrm>
            <a:off x="2754592" y="259886"/>
            <a:ext cx="3132348"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一、自我</a:t>
            </a:r>
            <a:r>
              <a:rPr lang="zh-CN" altLang="en-US" sz="2400" b="1" dirty="0">
                <a:latin typeface="微软雅黑" panose="020B0503020204020204" pitchFamily="34" charset="-122"/>
                <a:ea typeface="微软雅黑" panose="020B0503020204020204" pitchFamily="34" charset="-122"/>
              </a:rPr>
              <a:t>认知的内涵</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252314" y="1246809"/>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5" name="任意多边形: 形状 14"/>
          <p:cNvSpPr/>
          <p:nvPr/>
        </p:nvSpPr>
        <p:spPr bwMode="auto">
          <a:xfrm>
            <a:off x="364834" y="1390084"/>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9" name="文本框 8"/>
          <p:cNvSpPr txBox="1"/>
          <p:nvPr/>
        </p:nvSpPr>
        <p:spPr>
          <a:xfrm>
            <a:off x="900385" y="1680292"/>
            <a:ext cx="8064897" cy="1558119"/>
          </a:xfrm>
          <a:prstGeom prst="rect">
            <a:avLst/>
          </a:prstGeom>
          <a:noFill/>
        </p:spPr>
        <p:txBody>
          <a:bodyPr wrap="square">
            <a:spAutoFit/>
          </a:bodyPr>
          <a:lstStyle/>
          <a:p>
            <a:pPr>
              <a:lnSpc>
                <a:spcPct val="150000"/>
              </a:lnSpc>
            </a:pPr>
            <a:r>
              <a:rPr lang="en-US" altLang="zh-CN" b="1" dirty="0">
                <a:latin typeface="楷体" panose="02010609060101010101" pitchFamily="2" charset="-122"/>
                <a:ea typeface="楷体" panose="02010609060101010101" pitchFamily="2" charset="-122"/>
              </a:rPr>
              <a:t> </a:t>
            </a:r>
            <a:r>
              <a:rPr lang="zh-CN" altLang="en-US" sz="1600" dirty="0">
                <a:latin typeface="楷体" panose="02010609060101010101" pitchFamily="2" charset="-122"/>
                <a:ea typeface="楷体" panose="02010609060101010101" pitchFamily="2" charset="-122"/>
              </a:rPr>
              <a:t>现在的时代是一个瞬息万变的时代，世界发生了深刻变化，大学生应顺应时代潮流，用更加宽广的视野认识和把握时代的发展要求与根本趋势，不断研究新情况，解决新问题，形成新认识，开辟新境界。持续广泛关注行业动态信息，并及时做出决策，随时保持良好的备战状态，抓住机遇，开拓人生事业。</a:t>
            </a:r>
            <a:endParaRPr lang="zh-CN" altLang="en-US" sz="1600" dirty="0">
              <a:latin typeface="楷体" panose="02010609060101010101" pitchFamily="2" charset="-122"/>
              <a:ea typeface="楷体" panose="02010609060101010101" pitchFamily="2" charset="-122"/>
            </a:endParaRPr>
          </a:p>
        </p:txBody>
      </p:sp>
      <p:sp>
        <p:nvSpPr>
          <p:cNvPr id="8" name="文本框 7"/>
          <p:cNvSpPr txBox="1"/>
          <p:nvPr/>
        </p:nvSpPr>
        <p:spPr>
          <a:xfrm>
            <a:off x="900385" y="1270688"/>
            <a:ext cx="4572000" cy="398780"/>
          </a:xfrm>
          <a:prstGeom prst="rect">
            <a:avLst/>
          </a:prstGeom>
          <a:noFill/>
        </p:spPr>
        <p:txBody>
          <a:bodyPr wrap="square">
            <a:spAutoFit/>
          </a:bodyPr>
          <a:lstStyle/>
          <a:p>
            <a:r>
              <a:rPr lang="zh-CN" altLang="en-US" sz="2000" b="1" dirty="0">
                <a:latin typeface="微软雅黑" panose="020B0503020204020204" pitchFamily="34" charset="-122"/>
                <a:ea typeface="微软雅黑" panose="020B0503020204020204" pitchFamily="34" charset="-122"/>
              </a:rPr>
              <a:t>（六）勇于开拓创事业</a:t>
            </a:r>
            <a:endParaRPr lang="en-US" altLang="zh-CN" sz="2000" b="1"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2399929" y="243995"/>
            <a:ext cx="384167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三、价值观与职业的关系</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5" name="任意多边形: 形状 14"/>
          <p:cNvSpPr/>
          <p:nvPr/>
        </p:nvSpPr>
        <p:spPr bwMode="auto">
          <a:xfrm>
            <a:off x="309321" y="1223357"/>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7" name="任意多边形: 形状 16"/>
          <p:cNvSpPr/>
          <p:nvPr/>
        </p:nvSpPr>
        <p:spPr bwMode="auto">
          <a:xfrm>
            <a:off x="421841" y="1366632"/>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randombar(horizontal)">
                                      <p:cBhvr>
                                        <p:cTn id="10" dur="500"/>
                                        <p:tgtEl>
                                          <p:spTgt spid="1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in)">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5" grpId="0" animBg="1"/>
      <p:bldP spid="17"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129925" cy="414020"/>
          </a:xfrm>
          <a:prstGeom prst="rect">
            <a:avLst/>
          </a:prstGeom>
          <a:noFill/>
        </p:spPr>
        <p:txBody>
          <a:bodyPr wrap="square" rtlCol="0">
            <a:spAutoFit/>
          </a:bodyPr>
          <a:p>
            <a:r>
              <a:rPr lang="zh-CN" altLang="en-US" sz="2100" b="1">
                <a:hlinkClick r:id="rId2" action="ppaction://hlinkfile"/>
              </a:rPr>
              <a:t>高校青年教师职业生涯规划研究</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863132" y="1209189"/>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858386" y="1819970"/>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863133" y="2388925"/>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332434" y="1109186"/>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1.</a:t>
            </a:r>
            <a:r>
              <a:rPr lang="zh-CN" altLang="en-US" sz="2000" b="1" dirty="0">
                <a:latin typeface="楷体" panose="02010609060101010101" pitchFamily="2" charset="-122"/>
                <a:ea typeface="楷体" panose="02010609060101010101" pitchFamily="2" charset="-122"/>
              </a:rPr>
              <a:t>什么是人格？人格与职业的关系是什么？</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332434" y="1710374"/>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2.</a:t>
            </a:r>
            <a:r>
              <a:rPr lang="zh-CN" altLang="en-US" sz="2000" b="1" dirty="0">
                <a:latin typeface="楷体" panose="02010609060101010101" pitchFamily="2" charset="-122"/>
                <a:ea typeface="楷体" panose="02010609060101010101" pitchFamily="2" charset="-122"/>
              </a:rPr>
              <a:t>职业兴趣对职业发展有哪些影响？</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1332434" y="2294147"/>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3.</a:t>
            </a:r>
            <a:r>
              <a:rPr lang="zh-CN" altLang="en-US" sz="2000" b="1" dirty="0">
                <a:latin typeface="楷体" panose="02010609060101010101" pitchFamily="2" charset="-122"/>
                <a:ea typeface="楷体" panose="02010609060101010101" pitchFamily="2" charset="-122"/>
              </a:rPr>
              <a:t>价值观与职业生涯的关系是什么？</a:t>
            </a:r>
            <a:endParaRPr lang="zh-CN" altLang="en-US" sz="2000" b="1" dirty="0">
              <a:latin typeface="楷体" panose="02010609060101010101" pitchFamily="2" charset="-122"/>
              <a:ea typeface="楷体" panose="02010609060101010101" pitchFamily="2" charset="-122"/>
            </a:endParaRPr>
          </a:p>
        </p:txBody>
      </p:sp>
      <p:sp>
        <p:nvSpPr>
          <p:cNvPr id="12" name="Oval 21"/>
          <p:cNvSpPr/>
          <p:nvPr/>
        </p:nvSpPr>
        <p:spPr>
          <a:xfrm>
            <a:off x="858384" y="2976431"/>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3" name="文本框 12"/>
          <p:cNvSpPr txBox="1"/>
          <p:nvPr/>
        </p:nvSpPr>
        <p:spPr>
          <a:xfrm>
            <a:off x="1332434" y="2885258"/>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4.</a:t>
            </a:r>
            <a:r>
              <a:rPr lang="zh-CN" altLang="en-US" sz="2000" b="1" dirty="0">
                <a:latin typeface="楷体" panose="02010609060101010101" pitchFamily="2" charset="-122"/>
                <a:ea typeface="楷体" panose="02010609060101010101" pitchFamily="2" charset="-122"/>
              </a:rPr>
              <a:t>能力对职业的影响是什么？</a:t>
            </a:r>
            <a:endParaRPr lang="zh-CN" altLang="en-US" sz="2000" b="1" dirty="0">
              <a:latin typeface="楷体" panose="02010609060101010101" pitchFamily="2" charset="-122"/>
              <a:ea typeface="楷体" panose="02010609060101010101" pitchFamily="2" charset="-122"/>
            </a:endParaRPr>
          </a:p>
        </p:txBody>
      </p:sp>
      <p:sp>
        <p:nvSpPr>
          <p:cNvPr id="14" name="Oval 22"/>
          <p:cNvSpPr/>
          <p:nvPr/>
        </p:nvSpPr>
        <p:spPr>
          <a:xfrm>
            <a:off x="863133" y="3526914"/>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文本框 14"/>
          <p:cNvSpPr txBox="1"/>
          <p:nvPr/>
        </p:nvSpPr>
        <p:spPr>
          <a:xfrm>
            <a:off x="1332434" y="3432136"/>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5.</a:t>
            </a:r>
            <a:r>
              <a:rPr lang="zh-CN" altLang="en-US" sz="2000" b="1" dirty="0">
                <a:latin typeface="楷体" panose="02010609060101010101" pitchFamily="2" charset="-122"/>
                <a:ea typeface="楷体" panose="02010609060101010101" pitchFamily="2" charset="-122"/>
              </a:rPr>
              <a:t>气质的类型包括哪些？</a:t>
            </a:r>
            <a:endParaRPr lang="zh-CN" altLang="en-US" sz="2000" b="1" dirty="0">
              <a:latin typeface="楷体" panose="02010609060101010101" pitchFamily="2" charset="-122"/>
              <a:ea typeface="楷体" panose="02010609060101010101" pitchFamily="2" charset="-122"/>
            </a:endParaRPr>
          </a:p>
        </p:txBody>
      </p:sp>
      <p:sp>
        <p:nvSpPr>
          <p:cNvPr id="17" name="Oval 21"/>
          <p:cNvSpPr/>
          <p:nvPr/>
        </p:nvSpPr>
        <p:spPr>
          <a:xfrm>
            <a:off x="858384" y="4114420"/>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文本框 17"/>
          <p:cNvSpPr txBox="1"/>
          <p:nvPr/>
        </p:nvSpPr>
        <p:spPr>
          <a:xfrm>
            <a:off x="1332434" y="4023247"/>
            <a:ext cx="7272809" cy="400110"/>
          </a:xfrm>
          <a:prstGeom prst="rect">
            <a:avLst/>
          </a:prstGeom>
          <a:noFill/>
        </p:spPr>
        <p:txBody>
          <a:bodyPr wrap="square">
            <a:spAutoFit/>
          </a:bodyPr>
          <a:lstStyle/>
          <a:p>
            <a:r>
              <a:rPr lang="en-US" altLang="zh-CN" sz="2000" b="1" dirty="0">
                <a:latin typeface="楷体" panose="02010609060101010101" pitchFamily="2" charset="-122"/>
                <a:ea typeface="楷体" panose="02010609060101010101" pitchFamily="2" charset="-122"/>
              </a:rPr>
              <a:t>6.</a:t>
            </a:r>
            <a:r>
              <a:rPr lang="zh-CN" altLang="en-US" sz="2000" b="1" dirty="0">
                <a:latin typeface="楷体" panose="02010609060101010101" pitchFamily="2" charset="-122"/>
                <a:ea typeface="楷体" panose="02010609060101010101" pitchFamily="2" charset="-122"/>
              </a:rPr>
              <a:t>性格类型与职业是如何匹配的？</a:t>
            </a:r>
            <a:endParaRPr lang="zh-CN" altLang="en-US" sz="2000" b="1" dirty="0">
              <a:latin typeface="楷体" panose="02010609060101010101" pitchFamily="2" charset="-122"/>
              <a:ea typeface="楷体" panose="02010609060101010101" pitchFamily="2" charset="-122"/>
            </a:endParaRPr>
          </a:p>
        </p:txBody>
      </p:sp>
      <p:sp>
        <p:nvSpPr>
          <p:cNvPr id="19" name="文本框 18"/>
          <p:cNvSpPr txBox="1"/>
          <p:nvPr/>
        </p:nvSpPr>
        <p:spPr>
          <a:xfrm>
            <a:off x="3438668" y="222965"/>
            <a:ext cx="1764196" cy="46037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课后思考</a:t>
            </a:r>
            <a:endParaRPr lang="zh-CN" altLang="en-US" sz="2400" b="1" dirty="0">
              <a:latin typeface="微软雅黑" panose="020B0503020204020204" pitchFamily="34" charset="-122"/>
              <a:ea typeface="微软雅黑" panose="020B0503020204020204" pitchFamily="34" charset="-122"/>
            </a:endParaRPr>
          </a:p>
        </p:txBody>
      </p:sp>
      <p:sp>
        <p:nvSpPr>
          <p:cNvPr id="20" name="等腰三角形 1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3">
                                            <p:txEl>
                                              <p:pRg st="0" end="0"/>
                                            </p:txEl>
                                          </p:spTgt>
                                        </p:tgtEl>
                                        <p:attrNameLst>
                                          <p:attrName>style.visibility</p:attrName>
                                        </p:attrNameLst>
                                      </p:cBhvr>
                                      <p:to>
                                        <p:strVal val="visible"/>
                                      </p:to>
                                    </p:set>
                                    <p:animEffect transition="in" filter="fade">
                                      <p:cBhvr>
                                        <p:cTn id="53" dur="1000"/>
                                        <p:tgtEl>
                                          <p:spTgt spid="13">
                                            <p:txEl>
                                              <p:pRg st="0" end="0"/>
                                            </p:txEl>
                                          </p:spTgt>
                                        </p:tgtEl>
                                      </p:cBhvr>
                                    </p:animEffect>
                                    <p:anim calcmode="lin" valueType="num">
                                      <p:cBhvr>
                                        <p:cTn id="5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55"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childTnLst>
                          </p:cTn>
                        </p:par>
                        <p:par>
                          <p:cTn id="69" fill="hold">
                            <p:stCondLst>
                              <p:cond delay="1000"/>
                            </p:stCondLst>
                            <p:childTnLst>
                              <p:par>
                                <p:cTn id="70" presetID="53" presetClass="entr" presetSubtype="16"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18">
                                            <p:txEl>
                                              <p:pRg st="0" end="0"/>
                                            </p:txEl>
                                          </p:spTgt>
                                        </p:tgtEl>
                                        <p:attrNameLst>
                                          <p:attrName>style.visibility</p:attrName>
                                        </p:attrNameLst>
                                      </p:cBhvr>
                                      <p:to>
                                        <p:strVal val="visible"/>
                                      </p:to>
                                    </p:set>
                                    <p:animEffect transition="in" filter="fade">
                                      <p:cBhvr>
                                        <p:cTn id="79" dur="1000"/>
                                        <p:tgtEl>
                                          <p:spTgt spid="18">
                                            <p:txEl>
                                              <p:pRg st="0" end="0"/>
                                            </p:txEl>
                                          </p:spTgt>
                                        </p:tgtEl>
                                      </p:cBhvr>
                                    </p:animEffect>
                                    <p:anim calcmode="lin" valueType="num">
                                      <p:cBhvr>
                                        <p:cTn id="80"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81"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P spid="12" grpId="0" animBg="1"/>
      <p:bldP spid="14" grpId="0" animBg="1"/>
      <p:bldP spid="15" grpId="0"/>
      <p:bldP spid="17"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4523105"/>
          </a:xfrm>
          <a:prstGeom prst="rect">
            <a:avLst/>
          </a:prstGeom>
          <a:noFill/>
        </p:spPr>
        <p:txBody>
          <a:bodyPr wrap="square" rtlCol="0" anchor="t">
            <a:spAutoFit/>
          </a:bodyPr>
          <a:p>
            <a:pPr algn="ctr"/>
            <a:r>
              <a:rPr lang="zh-CN" altLang="en-US" b="1">
                <a:latin typeface="+mn-ea"/>
                <a:ea typeface="+mn-ea"/>
                <a:cs typeface="+mn-ea"/>
              </a:rPr>
              <a:t>实训一 “我是谁”20 问</a:t>
            </a:r>
            <a:endParaRPr lang="zh-CN" altLang="en-US" b="1">
              <a:latin typeface="+mn-ea"/>
              <a:ea typeface="+mn-ea"/>
              <a:cs typeface="+mn-ea"/>
            </a:endParaRPr>
          </a:p>
          <a:p>
            <a:r>
              <a:rPr lang="zh-CN" altLang="en-US" b="1">
                <a:latin typeface="+mn-ea"/>
                <a:ea typeface="+mn-ea"/>
                <a:cs typeface="+mn-ea"/>
              </a:rPr>
              <a:t>实训目的：</a:t>
            </a:r>
            <a:r>
              <a:rPr lang="zh-CN" altLang="en-US">
                <a:latin typeface="+mn-ea"/>
                <a:ea typeface="+mn-ea"/>
                <a:cs typeface="+mn-ea"/>
              </a:rPr>
              <a:t>探索和了解自己，学会进行自我描述，多层面剖析自我。</a:t>
            </a:r>
            <a:endParaRPr lang="zh-CN" altLang="en-US" b="1">
              <a:latin typeface="+mn-ea"/>
              <a:ea typeface="+mn-ea"/>
              <a:cs typeface="+mn-ea"/>
            </a:endParaRPr>
          </a:p>
          <a:p>
            <a:r>
              <a:rPr lang="zh-CN" altLang="en-US" b="1">
                <a:latin typeface="+mn-ea"/>
                <a:ea typeface="+mn-ea"/>
                <a:cs typeface="+mn-ea"/>
              </a:rPr>
              <a:t>实训步骤：</a:t>
            </a:r>
            <a:endParaRPr lang="zh-CN" altLang="en-US" b="1">
              <a:latin typeface="+mn-ea"/>
              <a:ea typeface="+mn-ea"/>
              <a:cs typeface="+mn-ea"/>
            </a:endParaRPr>
          </a:p>
          <a:p>
            <a:r>
              <a:rPr lang="zh-CN" altLang="en-US">
                <a:latin typeface="+mn-ea"/>
                <a:ea typeface="+mn-ea"/>
                <a:cs typeface="+mn-ea"/>
              </a:rPr>
              <a:t>步骤 1 ：迅速作答。在 6 分钟内写出 20 个“我是谁”的叙述句，按照思维顺序来写，可以是词语，也可以是短语或句子。</a:t>
            </a:r>
            <a:endParaRPr lang="zh-CN" altLang="en-US">
              <a:latin typeface="+mn-ea"/>
              <a:ea typeface="+mn-ea"/>
              <a:cs typeface="+mn-ea"/>
            </a:endParaRPr>
          </a:p>
          <a:p>
            <a:r>
              <a:rPr lang="zh-CN" altLang="en-US">
                <a:latin typeface="+mn-ea"/>
                <a:ea typeface="+mn-ea"/>
                <a:cs typeface="+mn-ea"/>
              </a:rPr>
              <a:t>（1）我是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（2）我是 </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a:t>
            </a:r>
            <a:endParaRPr lang="zh-CN" altLang="en-US">
              <a:latin typeface="+mn-ea"/>
              <a:ea typeface="+mn-ea"/>
              <a:cs typeface="+mn-ea"/>
            </a:endParaRPr>
          </a:p>
          <a:p>
            <a:r>
              <a:rPr lang="zh-CN" altLang="en-US">
                <a:latin typeface="+mn-ea"/>
                <a:ea typeface="+mn-ea"/>
                <a:cs typeface="+mn-ea"/>
              </a:rPr>
              <a:t>（3）我是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（4）我是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（5）我是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（6）我是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（7）我是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（8）我是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（9）我是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（10）我是</a:t>
            </a:r>
            <a:r>
              <a:rPr lang="en-US" dirty="0">
                <a:latin typeface="楷体" panose="02010609060101010101" pitchFamily="2" charset="-122"/>
                <a:sym typeface="+mn-ea"/>
              </a:rPr>
              <a:t>__________________________________________________________</a:t>
            </a:r>
            <a:r>
              <a:rPr lang="zh-CN" altLang="en-US">
                <a:latin typeface="+mn-ea"/>
                <a:ea typeface="+mn-ea"/>
                <a:cs typeface="+mn-ea"/>
              </a:rPr>
              <a:t> 。</a:t>
            </a:r>
            <a:endParaRPr lang="zh-CN" altLang="en-US">
              <a:latin typeface="+mn-ea"/>
              <a:ea typeface="+mn-ea"/>
              <a:cs typeface="+mn-ea"/>
            </a:endParaRPr>
          </a:p>
          <a:p>
            <a:endParaRPr lang="en-US" altLang="zh-CN">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969385"/>
          </a:xfrm>
          <a:prstGeom prst="rect">
            <a:avLst/>
          </a:prstGeom>
          <a:noFill/>
        </p:spPr>
        <p:txBody>
          <a:bodyPr wrap="square" rtlCol="0" anchor="t">
            <a:spAutoFit/>
          </a:bodyPr>
          <a:p>
            <a:pPr algn="ctr"/>
            <a:r>
              <a:rPr lang="zh-CN" altLang="en-US" b="1">
                <a:latin typeface="+mn-ea"/>
                <a:ea typeface="+mn-ea"/>
                <a:cs typeface="+mn-ea"/>
              </a:rPr>
              <a:t>实训一 “我是谁”20 问</a:t>
            </a:r>
            <a:endParaRPr lang="zh-CN" altLang="en-US" b="1">
              <a:latin typeface="+mn-ea"/>
              <a:ea typeface="+mn-ea"/>
              <a:cs typeface="+mn-ea"/>
            </a:endParaRPr>
          </a:p>
          <a:p>
            <a:r>
              <a:rPr lang="zh-CN" altLang="en-US" b="1">
                <a:latin typeface="+mn-ea"/>
                <a:ea typeface="+mn-ea"/>
                <a:cs typeface="+mn-ea"/>
              </a:rPr>
              <a:t>（</a:t>
            </a:r>
            <a:r>
              <a:rPr lang="zh-CN" altLang="en-US">
                <a:latin typeface="+mn-ea"/>
                <a:ea typeface="+mn-ea"/>
                <a:cs typeface="+mn-ea"/>
              </a:rPr>
              <a:t>11）我是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（12）我是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（13）我是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（14）我是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（15）我是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（16）我是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（17）我是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（18）我是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（19）我是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（20）我是</a:t>
            </a:r>
            <a:r>
              <a:rPr lang="en-US" dirty="0">
                <a:latin typeface="楷体" panose="02010609060101010101" pitchFamily="2" charset="-122"/>
                <a:sym typeface="+mn-ea"/>
              </a:rPr>
              <a:t>_________________________________________________________</a:t>
            </a:r>
            <a:r>
              <a:rPr lang="zh-CN" altLang="en-US">
                <a:latin typeface="+mn-ea"/>
                <a:ea typeface="+mn-ea"/>
                <a:cs typeface="+mn-ea"/>
              </a:rPr>
              <a:t> 。</a:t>
            </a:r>
            <a:endParaRPr lang="zh-CN" altLang="en-US">
              <a:latin typeface="+mn-ea"/>
              <a:ea typeface="+mn-ea"/>
              <a:cs typeface="+mn-ea"/>
            </a:endParaRPr>
          </a:p>
          <a:p>
            <a:r>
              <a:rPr lang="zh-CN" altLang="en-US">
                <a:latin typeface="+mn-ea"/>
                <a:ea typeface="+mn-ea"/>
                <a:cs typeface="+mn-ea"/>
              </a:rPr>
              <a:t>步骤 2 ：分析结果。你完成了多少句子？写到你优点的句子有多少？写到你缺点的句子有多少？</a:t>
            </a:r>
            <a:endParaRPr lang="zh-CN" altLang="en-US">
              <a:latin typeface="+mn-ea"/>
              <a:ea typeface="+mn-ea"/>
              <a:cs typeface="+mn-ea"/>
            </a:endParaRPr>
          </a:p>
          <a:p>
            <a:endParaRPr lang="en-US" altLang="zh-CN">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969385"/>
          </a:xfrm>
          <a:prstGeom prst="rect">
            <a:avLst/>
          </a:prstGeom>
          <a:noFill/>
        </p:spPr>
        <p:txBody>
          <a:bodyPr wrap="square" rtlCol="0" anchor="t">
            <a:spAutoFit/>
          </a:bodyPr>
          <a:p>
            <a:pPr algn="ctr"/>
            <a:r>
              <a:rPr lang="zh-CN" altLang="en-US" b="1">
                <a:latin typeface="+mn-ea"/>
                <a:ea typeface="+mn-ea"/>
                <a:cs typeface="+mn-ea"/>
              </a:rPr>
              <a:t>实训一 “我是谁”20 问</a:t>
            </a:r>
            <a:endParaRPr lang="zh-CN" altLang="en-US" b="1">
              <a:latin typeface="+mn-ea"/>
              <a:ea typeface="+mn-ea"/>
              <a:cs typeface="+mn-ea"/>
            </a:endParaRPr>
          </a:p>
          <a:p>
            <a:r>
              <a:rPr lang="zh-CN" altLang="en-US">
                <a:latin typeface="+mn-ea"/>
                <a:ea typeface="+mn-ea"/>
                <a:cs typeface="+mn-ea"/>
              </a:rPr>
              <a:t>步骤 3 ：探究与思考。</a:t>
            </a:r>
            <a:endParaRPr lang="zh-CN" altLang="en-US">
              <a:latin typeface="+mn-ea"/>
              <a:ea typeface="+mn-ea"/>
              <a:cs typeface="+mn-ea"/>
            </a:endParaRPr>
          </a:p>
          <a:p>
            <a:r>
              <a:rPr lang="zh-CN" altLang="en-US">
                <a:latin typeface="+mn-ea"/>
                <a:ea typeface="+mn-ea"/>
                <a:cs typeface="+mn-ea"/>
              </a:rPr>
              <a:t>（1）你对自我的了解程度如何？</a:t>
            </a:r>
            <a:r>
              <a:rPr lang="en-US" altLang="zh-CN">
                <a:latin typeface="+mn-ea"/>
                <a:ea typeface="+mn-ea"/>
                <a:cs typeface="+mn-ea"/>
              </a:rPr>
              <a:t> </a:t>
            </a:r>
            <a:endParaRPr lang="en-US" altLang="zh-CN">
              <a:latin typeface="+mn-ea"/>
              <a:ea typeface="+mn-ea"/>
              <a:cs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en-US" altLang="zh-CN">
                <a:latin typeface="+mn-ea"/>
                <a:ea typeface="+mn-ea"/>
                <a:cs typeface="+mn-ea"/>
              </a:rPr>
              <a:t>（2）你最看重自我的哪些方面？</a:t>
            </a:r>
            <a:endParaRPr lang="en-US" altLang="zh-CN">
              <a:latin typeface="+mn-ea"/>
              <a:ea typeface="+mn-ea"/>
              <a:cs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en-US" altLang="zh-CN">
                <a:latin typeface="+mn-ea"/>
                <a:ea typeface="+mn-ea"/>
                <a:cs typeface="+mn-ea"/>
              </a:rPr>
              <a:t>（3）你最容易忽略自我的哪些方面？</a:t>
            </a:r>
            <a:endParaRPr lang="en-US" altLang="zh-CN">
              <a:latin typeface="+mn-ea"/>
              <a:ea typeface="+mn-ea"/>
              <a:cs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en-US" altLang="zh-CN">
                <a:latin typeface="+mn-ea"/>
                <a:ea typeface="+mn-ea"/>
                <a:cs typeface="+mn-ea"/>
              </a:rPr>
              <a:t>（4）综合评价自己是哪种类型的人。</a:t>
            </a:r>
            <a:endParaRPr lang="en-US" altLang="zh-CN">
              <a:latin typeface="+mn-ea"/>
              <a:ea typeface="+mn-ea"/>
              <a:cs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r>
              <a:rPr lang="zh-CN" altLang="en-US">
                <a:latin typeface="+mn-ea"/>
                <a:ea typeface="+mn-ea"/>
                <a:cs typeface="+mn-ea"/>
                <a:sym typeface="+mn-ea"/>
              </a:rPr>
              <a:t> </a:t>
            </a:r>
            <a:r>
              <a:rPr lang="en-US" dirty="0">
                <a:latin typeface="楷体" panose="02010609060101010101" pitchFamily="2" charset="-122"/>
                <a:sym typeface="+mn-ea"/>
              </a:rPr>
              <a:t>__________________________________________________________</a:t>
            </a:r>
            <a:endParaRPr lang="en-US" altLang="zh-CN">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2861310"/>
          </a:xfrm>
          <a:prstGeom prst="rect">
            <a:avLst/>
          </a:prstGeom>
          <a:noFill/>
        </p:spPr>
        <p:txBody>
          <a:bodyPr wrap="square" rtlCol="0" anchor="t">
            <a:spAutoFit/>
          </a:bodyPr>
          <a:p>
            <a:pPr algn="ctr"/>
            <a:r>
              <a:rPr lang="zh-CN" altLang="en-US" b="1">
                <a:latin typeface="+mn-ea"/>
                <a:ea typeface="+mn-ea"/>
                <a:cs typeface="+mn-ea"/>
              </a:rPr>
              <a:t>实训二 兴趣探索练习</a:t>
            </a:r>
            <a:endParaRPr lang="zh-CN" altLang="en-US" b="1">
              <a:latin typeface="+mn-ea"/>
              <a:ea typeface="+mn-ea"/>
              <a:cs typeface="+mn-ea"/>
            </a:endParaRPr>
          </a:p>
          <a:p>
            <a:pPr algn="l"/>
            <a:r>
              <a:rPr lang="zh-CN" altLang="en-US" b="1">
                <a:latin typeface="+mn-ea"/>
                <a:ea typeface="+mn-ea"/>
                <a:cs typeface="+mn-ea"/>
              </a:rPr>
              <a:t>实训目的：</a:t>
            </a:r>
            <a:r>
              <a:rPr lang="zh-CN" altLang="en-US">
                <a:latin typeface="+mn-ea"/>
                <a:ea typeface="+mn-ea"/>
                <a:cs typeface="+mn-ea"/>
              </a:rPr>
              <a:t>通过兴趣探索练习，寻找自己的兴趣，进一步了解自我，为今后职业选择做参考。</a:t>
            </a:r>
            <a:endParaRPr lang="zh-CN" altLang="en-US">
              <a:latin typeface="+mn-ea"/>
              <a:ea typeface="+mn-ea"/>
              <a:cs typeface="+mn-ea"/>
            </a:endParaRPr>
          </a:p>
          <a:p>
            <a:pPr algn="l"/>
            <a:r>
              <a:rPr lang="zh-CN" altLang="en-US" b="1">
                <a:latin typeface="+mn-ea"/>
                <a:ea typeface="+mn-ea"/>
                <a:cs typeface="+mn-ea"/>
              </a:rPr>
              <a:t>实训步骤：</a:t>
            </a:r>
            <a:endParaRPr lang="zh-CN" altLang="en-US" b="1">
              <a:latin typeface="+mn-ea"/>
              <a:ea typeface="+mn-ea"/>
              <a:cs typeface="+mn-ea"/>
            </a:endParaRPr>
          </a:p>
          <a:p>
            <a:pPr algn="l"/>
            <a:r>
              <a:rPr lang="zh-CN" altLang="en-US">
                <a:latin typeface="+mn-ea"/>
                <a:ea typeface="+mn-ea"/>
                <a:cs typeface="+mn-ea"/>
              </a:rPr>
              <a:t>下面是一个自我兴趣探索的练习，请仔细阅读练习的引导语并按要求进行；它可以帮助你确定今后选择职业时的一些重要考虑因素和评价标准。</a:t>
            </a:r>
            <a:endParaRPr lang="zh-CN" altLang="en-US">
              <a:latin typeface="+mn-ea"/>
              <a:ea typeface="+mn-ea"/>
              <a:cs typeface="+mn-ea"/>
            </a:endParaRPr>
          </a:p>
          <a:p>
            <a:pPr algn="l"/>
            <a:r>
              <a:rPr lang="zh-CN" altLang="en-US">
                <a:latin typeface="+mn-ea"/>
                <a:ea typeface="+mn-ea"/>
                <a:cs typeface="+mn-ea"/>
              </a:rPr>
              <a:t>你也可以邀请一位同伴共同完成这项练习，并互相讲述自己对问题的回答和思考，同伴可以提问并帮助讲述人发掘细节和原因。这个练习的目的是帮助你回忆并梳理日常生活中有关个人兴趣的一些代表性事件，增进自我觉察。因此，你要仔细注意思考和讲述的过程。</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2861310"/>
          </a:xfrm>
          <a:prstGeom prst="rect">
            <a:avLst/>
          </a:prstGeom>
          <a:noFill/>
        </p:spPr>
        <p:txBody>
          <a:bodyPr wrap="square" rtlCol="0" anchor="t">
            <a:spAutoFit/>
          </a:bodyPr>
          <a:p>
            <a:pPr algn="ctr"/>
            <a:r>
              <a:rPr lang="zh-CN" altLang="en-US" b="1">
                <a:latin typeface="+mn-ea"/>
                <a:ea typeface="+mn-ea"/>
                <a:cs typeface="+mn-ea"/>
              </a:rPr>
              <a:t>实训二 兴趣探索练习</a:t>
            </a:r>
            <a:endParaRPr lang="zh-CN" altLang="en-US" b="1">
              <a:latin typeface="+mn-ea"/>
              <a:ea typeface="+mn-ea"/>
              <a:cs typeface="+mn-ea"/>
            </a:endParaRPr>
          </a:p>
          <a:p>
            <a:pPr algn="l"/>
            <a:r>
              <a:rPr lang="zh-CN" altLang="en-US" b="1">
                <a:latin typeface="+mn-ea"/>
                <a:ea typeface="+mn-ea"/>
                <a:cs typeface="+mn-ea"/>
              </a:rPr>
              <a:t>实训目的：</a:t>
            </a:r>
            <a:r>
              <a:rPr lang="zh-CN" altLang="en-US">
                <a:latin typeface="+mn-ea"/>
                <a:ea typeface="+mn-ea"/>
                <a:cs typeface="+mn-ea"/>
              </a:rPr>
              <a:t>通过兴趣探索练习，寻找自己的兴趣，进一步了解自我，为今后职业选择做参考。</a:t>
            </a:r>
            <a:endParaRPr lang="zh-CN" altLang="en-US">
              <a:latin typeface="+mn-ea"/>
              <a:ea typeface="+mn-ea"/>
              <a:cs typeface="+mn-ea"/>
            </a:endParaRPr>
          </a:p>
          <a:p>
            <a:pPr algn="l"/>
            <a:r>
              <a:rPr lang="zh-CN" altLang="en-US" b="1">
                <a:latin typeface="+mn-ea"/>
                <a:ea typeface="+mn-ea"/>
                <a:cs typeface="+mn-ea"/>
              </a:rPr>
              <a:t>实训步骤：</a:t>
            </a:r>
            <a:endParaRPr lang="zh-CN" altLang="en-US" b="1">
              <a:latin typeface="+mn-ea"/>
              <a:ea typeface="+mn-ea"/>
              <a:cs typeface="+mn-ea"/>
            </a:endParaRPr>
          </a:p>
          <a:p>
            <a:pPr algn="l"/>
            <a:r>
              <a:rPr lang="zh-CN" altLang="en-US">
                <a:latin typeface="+mn-ea"/>
                <a:ea typeface="+mn-ea"/>
                <a:cs typeface="+mn-ea"/>
              </a:rPr>
              <a:t>下面是一个自我兴趣探索的练习，请仔细阅读练习的引导语并按要求进行；它可以帮助你确定今后选择职业时的一些重要考虑因素和评价标准。</a:t>
            </a:r>
            <a:endParaRPr lang="zh-CN" altLang="en-US">
              <a:latin typeface="+mn-ea"/>
              <a:ea typeface="+mn-ea"/>
              <a:cs typeface="+mn-ea"/>
            </a:endParaRPr>
          </a:p>
          <a:p>
            <a:pPr algn="l"/>
            <a:r>
              <a:rPr lang="zh-CN" altLang="en-US">
                <a:latin typeface="+mn-ea"/>
                <a:ea typeface="+mn-ea"/>
                <a:cs typeface="+mn-ea"/>
              </a:rPr>
              <a:t>你也可以邀请一位同伴共同完成这项练习，并互相讲述自己对问题的回答和思考，同伴可以提问并帮助讲述人发掘细节和原因。这个练习的目的是帮助你回忆并梳理日常生活中有关个人兴趣的一些代表性事件，增进自我觉察。因此，你要仔细注意思考和讲述的过程。</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969385"/>
          </a:xfrm>
          <a:prstGeom prst="rect">
            <a:avLst/>
          </a:prstGeom>
          <a:noFill/>
        </p:spPr>
        <p:txBody>
          <a:bodyPr wrap="square" rtlCol="0" anchor="t">
            <a:spAutoFit/>
          </a:bodyPr>
          <a:p>
            <a:pPr algn="ctr"/>
            <a:r>
              <a:rPr lang="zh-CN" altLang="en-US" b="1">
                <a:latin typeface="+mn-ea"/>
                <a:ea typeface="+mn-ea"/>
                <a:cs typeface="+mn-ea"/>
              </a:rPr>
              <a:t>实训二 兴趣探索练习</a:t>
            </a:r>
            <a:endParaRPr lang="zh-CN" altLang="en-US" b="1">
              <a:latin typeface="+mn-ea"/>
              <a:ea typeface="+mn-ea"/>
              <a:cs typeface="+mn-ea"/>
            </a:endParaRPr>
          </a:p>
          <a:p>
            <a:pPr algn="l"/>
            <a:endParaRPr lang="zh-CN" altLang="en-US">
              <a:latin typeface="+mn-ea"/>
              <a:ea typeface="+mn-ea"/>
              <a:cs typeface="+mn-ea"/>
            </a:endParaRPr>
          </a:p>
          <a:p>
            <a:pPr algn="l"/>
            <a:r>
              <a:rPr lang="zh-CN" altLang="en-US">
                <a:latin typeface="+mn-ea"/>
                <a:ea typeface="+mn-ea"/>
                <a:cs typeface="+mn-ea"/>
              </a:rPr>
              <a:t>（1）请列举出三种你非常感兴趣的职业（摒除所有现实的限制），并具体说明这些职业中的哪些特质吸引了你。</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zh-CN" altLang="en-US">
              <a:latin typeface="+mn-ea"/>
              <a:ea typeface="+mn-ea"/>
              <a:cs typeface="+mn-ea"/>
            </a:endParaRPr>
          </a:p>
          <a:p>
            <a:pPr algn="l"/>
            <a:r>
              <a:rPr lang="zh-CN" altLang="en-US">
                <a:latin typeface="+mn-ea"/>
                <a:ea typeface="+mn-ea"/>
                <a:cs typeface="+mn-ea"/>
              </a:rPr>
              <a:t>（2）请回忆三个从事某件事情时令你感到快乐/满足的经历，并详细描述这三个经历，指出是什么令你感到如此快乐/满足。</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zh-CN" altLang="en-US">
              <a:latin typeface="+mn-ea"/>
              <a:ea typeface="+mn-ea"/>
              <a:cs typeface="+mn-ea"/>
            </a:endParaRPr>
          </a:p>
          <a:p>
            <a:pPr algn="l"/>
            <a:r>
              <a:rPr lang="zh-CN" altLang="en-US">
                <a:latin typeface="+mn-ea"/>
                <a:ea typeface="+mn-ea"/>
                <a:cs typeface="+mn-ea"/>
              </a:rPr>
              <a:t>（3）你从小到大担任过哪些职务？你喜欢的是哪些职务，不喜欢的是哪些职务？并具体说明原因。</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zh-CN" altLang="en-US">
              <a:latin typeface="+mn-ea"/>
              <a:ea typeface="+mn-ea"/>
              <a:cs typeface="+mn-ea"/>
            </a:endParaRPr>
          </a:p>
          <a:p>
            <a:pPr algn="l"/>
            <a:r>
              <a:rPr lang="zh-CN" altLang="en-US">
                <a:latin typeface="+mn-ea"/>
                <a:ea typeface="+mn-ea"/>
                <a:cs typeface="+mn-ea"/>
              </a:rPr>
              <a:t>（4）你最崇拜（敬佩）的人是谁？他对你产生了怎样的影响？你和他相似的方面是什么？你最不像他的方面是什么？</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969385"/>
          </a:xfrm>
          <a:prstGeom prst="rect">
            <a:avLst/>
          </a:prstGeom>
          <a:noFill/>
        </p:spPr>
        <p:txBody>
          <a:bodyPr wrap="square" rtlCol="0" anchor="t">
            <a:spAutoFit/>
          </a:bodyPr>
          <a:p>
            <a:pPr algn="ctr"/>
            <a:r>
              <a:rPr lang="zh-CN" altLang="en-US" b="1">
                <a:latin typeface="+mn-ea"/>
                <a:ea typeface="+mn-ea"/>
                <a:cs typeface="+mn-ea"/>
              </a:rPr>
              <a:t>实训二 兴趣探索练习</a:t>
            </a:r>
            <a:endParaRPr lang="zh-CN" altLang="en-US" b="1">
              <a:latin typeface="+mn-ea"/>
              <a:ea typeface="+mn-ea"/>
              <a:cs typeface="+mn-ea"/>
            </a:endParaRPr>
          </a:p>
          <a:p>
            <a:pPr algn="l"/>
            <a:endParaRPr lang="zh-CN" altLang="en-US">
              <a:latin typeface="+mn-ea"/>
              <a:ea typeface="+mn-ea"/>
              <a:cs typeface="+mn-ea"/>
            </a:endParaRPr>
          </a:p>
          <a:p>
            <a:pPr algn="l"/>
            <a:r>
              <a:rPr lang="zh-CN" altLang="en-US">
                <a:latin typeface="+mn-ea"/>
                <a:ea typeface="+mn-ea"/>
                <a:cs typeface="+mn-ea"/>
              </a:rPr>
              <a:t>（5）你最喜欢看哪种杂志？这种杂志中的哪些部分吸引了你？或者，如果到书店看书，你通常会停留在哪类书架前（不是在仅仅因为学习需要的情况下）？</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pPr algn="l"/>
            <a:r>
              <a:rPr lang="zh-CN" altLang="en-US">
                <a:latin typeface="+mn-ea"/>
                <a:ea typeface="+mn-ea"/>
                <a:cs typeface="+mn-ea"/>
              </a:rPr>
              <a:t>（6）除单纯的娱乐放松外，你最喜欢看哪几类电视节目？节目中的什么内容吸引着你？</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zh-CN" altLang="en-US">
              <a:latin typeface="+mn-ea"/>
              <a:ea typeface="+mn-ea"/>
              <a:cs typeface="+mn-ea"/>
            </a:endParaRPr>
          </a:p>
          <a:p>
            <a:pPr algn="l"/>
            <a:r>
              <a:rPr lang="zh-CN" altLang="en-US">
                <a:latin typeface="+mn-ea"/>
                <a:ea typeface="+mn-ea"/>
                <a:cs typeface="+mn-ea"/>
              </a:rPr>
              <a:t>（7）你喜欢浏览哪类网站？你喜欢看网站的哪部分内容？它们属于哪个专业或领域？</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pPr algn="l"/>
            <a:r>
              <a:rPr lang="zh-CN" altLang="en-US">
                <a:latin typeface="+mn-ea"/>
                <a:ea typeface="+mn-ea"/>
                <a:cs typeface="+mn-ea"/>
              </a:rPr>
              <a:t>（8）在休闲的时候，如果只是出于兴趣的考虑，你最想做什么或学什么？这其中又是什么吸引着你？</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42749" y="1246824"/>
            <a:ext cx="7887855"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生理、心理和社会的“我”</a:t>
            </a:r>
            <a:endParaRPr lang="zh-CN" altLang="en-US" sz="20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42748" y="1646934"/>
            <a:ext cx="7887855" cy="2923877"/>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生理我</a:t>
            </a: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身体的我、生命的我</a:t>
            </a:r>
            <a:r>
              <a:rPr lang="en-US" altLang="zh-CN" sz="1600" b="1" dirty="0">
                <a:solidFill>
                  <a:schemeClr val="accent2"/>
                </a:solidFill>
                <a:latin typeface="微软雅黑" panose="020B0503020204020204" pitchFamily="34" charset="-122"/>
                <a:ea typeface="微软雅黑" panose="020B0503020204020204" pitchFamily="34" charset="-122"/>
              </a:rPr>
              <a:t>)</a:t>
            </a:r>
            <a:endParaRPr lang="en-US" altLang="zh-CN" sz="1400" b="1" dirty="0">
              <a:latin typeface="楷体" panose="02010609060101010101" pitchFamily="2" charset="-122"/>
            </a:endParaRPr>
          </a:p>
          <a:p>
            <a:r>
              <a:rPr lang="zh-CN" altLang="en-US" sz="1400" dirty="0">
                <a:latin typeface="楷体" panose="02010609060101010101" pitchFamily="2" charset="-122"/>
              </a:rPr>
              <a:t>生理我就是个人对自己的生理属性的意识，包括对自己的身体特征和生理状况的认识。了解自己的高矮、胖瘦、美丑、黑白、力量的大小、体质的强弱等内容。生理我是所有意识生存寄托的载体，是自我中最基本的内容，认识自己首先是从生理开始的。</a:t>
            </a:r>
            <a:endParaRPr lang="en-US" altLang="zh-CN" sz="1400" dirty="0">
              <a:latin typeface="楷体" panose="02010609060101010101" pitchFamily="2" charset="-122"/>
            </a:endParaRPr>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心理我</a:t>
            </a:r>
            <a:r>
              <a:rPr lang="en-US" altLang="zh-CN" sz="1600" b="1" dirty="0">
                <a:solidFill>
                  <a:schemeClr val="accent1"/>
                </a:solidFill>
                <a:latin typeface="微软雅黑" panose="020B0503020204020204" pitchFamily="34" charset="-122"/>
                <a:ea typeface="微软雅黑" panose="020B0503020204020204" pitchFamily="34" charset="-122"/>
              </a:rPr>
              <a:t>(</a:t>
            </a:r>
            <a:r>
              <a:rPr lang="zh-CN" altLang="en-US" sz="1600" b="1" dirty="0">
                <a:solidFill>
                  <a:schemeClr val="accent1"/>
                </a:solidFill>
                <a:latin typeface="微软雅黑" panose="020B0503020204020204" pitchFamily="34" charset="-122"/>
                <a:ea typeface="微软雅黑" panose="020B0503020204020204" pitchFamily="34" charset="-122"/>
              </a:rPr>
              <a:t>内心世界、感情世界</a:t>
            </a:r>
            <a:r>
              <a:rPr lang="en-US" altLang="zh-CN" sz="1600" b="1" dirty="0">
                <a:solidFill>
                  <a:schemeClr val="accent1"/>
                </a:solidFill>
                <a:latin typeface="微软雅黑" panose="020B0503020204020204" pitchFamily="34" charset="-122"/>
                <a:ea typeface="微软雅黑" panose="020B0503020204020204" pitchFamily="34" charset="-122"/>
              </a:rPr>
              <a:t>)</a:t>
            </a:r>
            <a:endParaRPr lang="en-US" altLang="zh-CN" sz="1400" b="1" dirty="0">
              <a:latin typeface="楷体" panose="02010609060101010101" pitchFamily="2" charset="-122"/>
            </a:endParaRPr>
          </a:p>
          <a:p>
            <a:r>
              <a:rPr lang="zh-CN" altLang="en-US" sz="1400" dirty="0">
                <a:latin typeface="楷体" panose="02010609060101010101" pitchFamily="2" charset="-122"/>
              </a:rPr>
              <a:t>心理我是指一个人对自己的心理属性的意识，包括对自己的感知、记忆、思维、价值观</a:t>
            </a:r>
            <a:r>
              <a:rPr lang="en-US" altLang="zh-CN" sz="1400" dirty="0">
                <a:latin typeface="楷体" panose="02010609060101010101" pitchFamily="2" charset="-122"/>
              </a:rPr>
              <a:t>(</a:t>
            </a:r>
            <a:r>
              <a:rPr lang="zh-CN" altLang="en-US" sz="1400" dirty="0">
                <a:latin typeface="楷体" panose="02010609060101010101" pitchFamily="2" charset="-122"/>
              </a:rPr>
              <a:t>就是个人最看重或最想得到的东西及最想去做的事情</a:t>
            </a:r>
            <a:r>
              <a:rPr lang="en-US" altLang="zh-CN" sz="1400" dirty="0">
                <a:latin typeface="楷体" panose="02010609060101010101" pitchFamily="2" charset="-122"/>
              </a:rPr>
              <a:t>)</a:t>
            </a:r>
            <a:r>
              <a:rPr lang="zh-CN" altLang="en-US" sz="1400" dirty="0">
                <a:latin typeface="楷体" panose="02010609060101010101" pitchFamily="2" charset="-122"/>
              </a:rPr>
              <a:t>、性格</a:t>
            </a:r>
            <a:r>
              <a:rPr lang="en-US" altLang="zh-CN" sz="1400" dirty="0">
                <a:latin typeface="楷体" panose="02010609060101010101" pitchFamily="2" charset="-122"/>
              </a:rPr>
              <a:t>(</a:t>
            </a:r>
            <a:r>
              <a:rPr lang="zh-CN" altLang="en-US" sz="1400" dirty="0">
                <a:latin typeface="楷体" panose="02010609060101010101" pitchFamily="2" charset="-122"/>
              </a:rPr>
              <a:t>是人们现实的一种稳定态度及相应习惯化行为方式</a:t>
            </a:r>
            <a:r>
              <a:rPr lang="en-US" altLang="zh-CN" sz="1400" dirty="0">
                <a:latin typeface="楷体" panose="02010609060101010101" pitchFamily="2" charset="-122"/>
              </a:rPr>
              <a:t>)</a:t>
            </a:r>
            <a:r>
              <a:rPr lang="zh-CN" altLang="en-US" sz="1400" dirty="0">
                <a:latin typeface="楷体" panose="02010609060101010101" pitchFamily="2" charset="-122"/>
              </a:rPr>
              <a:t>、能力、兴趣、需要等方面的认识。</a:t>
            </a:r>
            <a:endParaRPr lang="en-US" altLang="zh-CN" sz="1400" dirty="0">
              <a:latin typeface="楷体" panose="02010609060101010101" pitchFamily="2" charset="-122"/>
            </a:endParaRPr>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社会我</a:t>
            </a:r>
            <a:r>
              <a:rPr lang="en-US" altLang="zh-CN" sz="1600" b="1"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社会角色、社会责任</a:t>
            </a:r>
            <a:r>
              <a:rPr lang="en-US" altLang="zh-CN" sz="1600" b="1" dirty="0">
                <a:solidFill>
                  <a:schemeClr val="accent2"/>
                </a:solidFill>
                <a:latin typeface="微软雅黑" panose="020B0503020204020204" pitchFamily="34" charset="-122"/>
                <a:ea typeface="微软雅黑" panose="020B0503020204020204" pitchFamily="34" charset="-122"/>
              </a:rPr>
              <a:t>)</a:t>
            </a:r>
            <a:endParaRPr lang="en-US" altLang="zh-CN" sz="1400" b="1" dirty="0">
              <a:latin typeface="楷体" panose="02010609060101010101" pitchFamily="2" charset="-122"/>
            </a:endParaRPr>
          </a:p>
          <a:p>
            <a:r>
              <a:rPr lang="zh-CN" altLang="en-US" sz="1400" dirty="0">
                <a:latin typeface="楷体" panose="02010609060101010101" pitchFamily="2" charset="-122"/>
              </a:rPr>
              <a:t>社会我是指个人对自己社会属性的意识，是对自己在社会和集体中的地位、他人对自己的期望的认识，包括个人对自己在各种社会关系中的角色、地位、权利、义务等的认识。</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2826600" y="304606"/>
            <a:ext cx="29883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二、自我认知的内容</a:t>
            </a:r>
            <a:endParaRPr lang="zh-CN" altLang="en-US" sz="24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任意多边形: 形状 11"/>
          <p:cNvSpPr/>
          <p:nvPr/>
        </p:nvSpPr>
        <p:spPr bwMode="auto">
          <a:xfrm>
            <a:off x="314984" y="1212669"/>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5" name="任意多边形: 形状 14"/>
          <p:cNvSpPr/>
          <p:nvPr/>
        </p:nvSpPr>
        <p:spPr bwMode="auto">
          <a:xfrm>
            <a:off x="487697" y="1331097"/>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animBg="1"/>
      <p:bldP spid="15"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415030"/>
          </a:xfrm>
          <a:prstGeom prst="rect">
            <a:avLst/>
          </a:prstGeom>
          <a:noFill/>
        </p:spPr>
        <p:txBody>
          <a:bodyPr wrap="square" rtlCol="0" anchor="t">
            <a:spAutoFit/>
          </a:bodyPr>
          <a:p>
            <a:pPr algn="ctr"/>
            <a:r>
              <a:rPr lang="zh-CN" altLang="en-US" b="1">
                <a:latin typeface="+mn-ea"/>
                <a:ea typeface="+mn-ea"/>
                <a:cs typeface="+mn-ea"/>
              </a:rPr>
              <a:t>实训二 兴趣探索练习</a:t>
            </a:r>
            <a:endParaRPr lang="zh-CN" altLang="en-US" b="1">
              <a:latin typeface="+mn-ea"/>
              <a:ea typeface="+mn-ea"/>
              <a:cs typeface="+mn-ea"/>
            </a:endParaRPr>
          </a:p>
          <a:p>
            <a:pPr algn="l"/>
            <a:endParaRPr lang="zh-CN" altLang="en-US">
              <a:latin typeface="+mn-ea"/>
              <a:ea typeface="+mn-ea"/>
              <a:cs typeface="+mn-ea"/>
            </a:endParaRPr>
          </a:p>
          <a:p>
            <a:pPr algn="l"/>
            <a:r>
              <a:rPr lang="zh-CN" altLang="en-US">
                <a:latin typeface="+mn-ea"/>
                <a:ea typeface="+mn-ea"/>
                <a:cs typeface="+mn-ea"/>
              </a:rPr>
              <a:t>（9）你最喜欢的科目是什么？你为什么喜欢它？</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pPr algn="l"/>
            <a:r>
              <a:rPr lang="zh-CN" altLang="en-US">
                <a:latin typeface="+mn-ea"/>
                <a:ea typeface="+mn-ea"/>
                <a:cs typeface="+mn-ea"/>
              </a:rPr>
              <a:t>（10）我们的生活中都有过由于全神贯注做某件事情而忘记时间的情形，是什么样的事情会让你如此专注？</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pPr algn="l"/>
            <a:r>
              <a:rPr lang="zh-CN" altLang="en-US">
                <a:latin typeface="+mn-ea"/>
                <a:ea typeface="+mn-ea"/>
                <a:cs typeface="+mn-ea"/>
              </a:rPr>
              <a:t>（11）回看前 10 题的答案。你的答案中有什么共同点吗？是否可以归纳出一些主题或关键词？这些主题或关键词是否可能与霍兰德人格类型对应？</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en-US" dirty="0">
              <a:latin typeface="楷体" panose="02010609060101010101" pitchFamily="2" charset="-122"/>
              <a:sym typeface="+mn-ea"/>
            </a:endParaRPr>
          </a:p>
          <a:p>
            <a:pPr algn="l"/>
            <a:r>
              <a:rPr lang="zh-CN" altLang="en-US">
                <a:latin typeface="+mn-ea"/>
                <a:ea typeface="+mn-ea"/>
                <a:cs typeface="+mn-ea"/>
              </a:rPr>
              <a:t>（12）你如何能够让这样的主题在今后的生活中得到更充分的彰显？</a:t>
            </a:r>
            <a:endParaRPr lang="zh-CN" altLang="en-US">
              <a:latin typeface="+mn-ea"/>
              <a:ea typeface="+mn-ea"/>
              <a:cs typeface="+mn-ea"/>
            </a:endParaRPr>
          </a:p>
          <a:p>
            <a:pPr algn="l"/>
            <a:r>
              <a:rPr lang="en-US" dirty="0">
                <a:latin typeface="楷体" panose="02010609060101010101" pitchFamily="2" charset="-122"/>
                <a:sym typeface="+mn-ea"/>
              </a:rPr>
              <a:t>__________________________________________________________</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2861310"/>
          </a:xfrm>
          <a:prstGeom prst="rect">
            <a:avLst/>
          </a:prstGeom>
          <a:noFill/>
        </p:spPr>
        <p:txBody>
          <a:bodyPr wrap="square" rtlCol="0" anchor="t">
            <a:spAutoFit/>
          </a:bodyPr>
          <a:p>
            <a:pPr algn="ctr"/>
            <a:r>
              <a:rPr lang="zh-CN" altLang="en-US" b="1">
                <a:latin typeface="+mn-ea"/>
                <a:ea typeface="+mn-ea"/>
                <a:cs typeface="+mn-ea"/>
              </a:rPr>
              <a:t>实训三 气质类型测评</a:t>
            </a:r>
            <a:endParaRPr lang="zh-CN" altLang="en-US" b="1">
              <a:latin typeface="+mn-ea"/>
              <a:ea typeface="+mn-ea"/>
              <a:cs typeface="+mn-ea"/>
            </a:endParaRPr>
          </a:p>
          <a:p>
            <a:pPr algn="l"/>
            <a:endParaRPr lang="zh-CN" altLang="en-US">
              <a:latin typeface="+mn-ea"/>
              <a:ea typeface="+mn-ea"/>
              <a:cs typeface="+mn-ea"/>
            </a:endParaRPr>
          </a:p>
          <a:p>
            <a:pPr algn="l"/>
            <a:r>
              <a:rPr lang="zh-CN" altLang="en-US" b="1">
                <a:latin typeface="+mn-ea"/>
                <a:ea typeface="+mn-ea"/>
                <a:cs typeface="+mn-ea"/>
              </a:rPr>
              <a:t>实训目的：</a:t>
            </a:r>
            <a:r>
              <a:rPr lang="zh-CN" altLang="en-US">
                <a:latin typeface="+mn-ea"/>
                <a:ea typeface="+mn-ea"/>
                <a:cs typeface="+mn-ea"/>
              </a:rPr>
              <a:t>进行气质类型的自我测试，探索自己的气质类型，进一步了解自我。</a:t>
            </a:r>
            <a:endParaRPr lang="zh-CN" altLang="en-US">
              <a:latin typeface="+mn-ea"/>
              <a:ea typeface="+mn-ea"/>
              <a:cs typeface="+mn-ea"/>
            </a:endParaRPr>
          </a:p>
          <a:p>
            <a:pPr algn="l"/>
            <a:r>
              <a:rPr lang="zh-CN" altLang="en-US" b="1">
                <a:latin typeface="+mn-ea"/>
                <a:ea typeface="+mn-ea"/>
                <a:cs typeface="+mn-ea"/>
              </a:rPr>
              <a:t>实训步骤：</a:t>
            </a:r>
            <a:endParaRPr lang="zh-CN" altLang="en-US" b="1">
              <a:latin typeface="+mn-ea"/>
              <a:ea typeface="+mn-ea"/>
              <a:cs typeface="+mn-ea"/>
            </a:endParaRPr>
          </a:p>
          <a:p>
            <a:pPr algn="l"/>
            <a:r>
              <a:rPr lang="zh-CN" altLang="en-US">
                <a:latin typeface="+mn-ea"/>
                <a:ea typeface="+mn-ea"/>
                <a:cs typeface="+mn-ea"/>
              </a:rPr>
              <a:t>步骤 1</a:t>
            </a:r>
            <a:r>
              <a:rPr lang="en-US" altLang="zh-CN">
                <a:latin typeface="+mn-ea"/>
                <a:ea typeface="+mn-ea"/>
                <a:cs typeface="+mn-ea"/>
              </a:rPr>
              <a:t>  </a:t>
            </a:r>
            <a:r>
              <a:rPr lang="zh-CN" altLang="en-US">
                <a:latin typeface="+mn-ea"/>
                <a:ea typeface="+mn-ea"/>
                <a:cs typeface="+mn-ea"/>
              </a:rPr>
              <a:t> 回答下面的问题，完成气质类型测验，将测验结果填写在表 2-1 中。</a:t>
            </a:r>
            <a:endParaRPr lang="zh-CN" altLang="en-US">
              <a:latin typeface="+mn-ea"/>
              <a:ea typeface="+mn-ea"/>
              <a:cs typeface="+mn-ea"/>
            </a:endParaRPr>
          </a:p>
          <a:p>
            <a:pPr algn="l"/>
            <a:r>
              <a:rPr lang="zh-CN" altLang="en-US">
                <a:latin typeface="+mn-ea"/>
                <a:ea typeface="+mn-ea"/>
                <a:cs typeface="+mn-ea"/>
              </a:rPr>
              <a:t>其中，很符合自己情况的，记 2 分；比较符合自己情况的，记 1 分；介于符合自己情况与不符合自己情况之间的，记 0 分；比较不符合自己情况的记 -1 分；完全不符合自己情况的，记 -2 分。</a:t>
            </a:r>
            <a:endParaRPr lang="zh-CN" altLang="en-US">
              <a:latin typeface="+mn-ea"/>
              <a:ea typeface="+mn-ea"/>
              <a:cs typeface="+mn-ea"/>
            </a:endParaRPr>
          </a:p>
          <a:p>
            <a:pPr algn="l"/>
            <a:endParaRPr lang="zh-CN" altLang="en-US">
              <a:latin typeface="+mn-ea"/>
              <a:ea typeface="+mn-ea"/>
              <a:cs typeface="+mn-ea"/>
            </a:endParaRPr>
          </a:p>
          <a:p>
            <a:pPr algn="l"/>
            <a:r>
              <a:rPr lang="zh-CN" altLang="en-US" b="1">
                <a:latin typeface="+mn-ea"/>
                <a:ea typeface="+mn-ea"/>
                <a:cs typeface="+mn-ea"/>
              </a:rPr>
              <a:t>测评题目及评分标准见教材</a:t>
            </a:r>
            <a:r>
              <a:rPr lang="zh-CN" altLang="en-US">
                <a:latin typeface="+mn-ea"/>
                <a:ea typeface="+mn-ea"/>
                <a:cs typeface="+mn-ea"/>
              </a:rPr>
              <a:t>。</a:t>
            </a:r>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692525"/>
          </a:xfrm>
          <a:prstGeom prst="rect">
            <a:avLst/>
          </a:prstGeom>
          <a:noFill/>
        </p:spPr>
        <p:txBody>
          <a:bodyPr wrap="square" rtlCol="0" anchor="t">
            <a:spAutoFit/>
          </a:bodyPr>
          <a:p>
            <a:pPr algn="ctr"/>
            <a:r>
              <a:rPr lang="zh-CN" altLang="en-US" b="1">
                <a:latin typeface="+mn-ea"/>
                <a:ea typeface="+mn-ea"/>
                <a:cs typeface="+mn-ea"/>
              </a:rPr>
              <a:t>实训三 气质类型测评</a:t>
            </a:r>
            <a:endParaRPr lang="zh-CN" altLang="en-US" b="1">
              <a:latin typeface="+mn-ea"/>
              <a:ea typeface="+mn-ea"/>
              <a:cs typeface="+mn-ea"/>
            </a:endParaRPr>
          </a:p>
          <a:p>
            <a:pPr algn="l"/>
            <a:endParaRPr lang="zh-CN" altLang="en-US">
              <a:latin typeface="+mn-ea"/>
              <a:ea typeface="+mn-ea"/>
              <a:cs typeface="+mn-ea"/>
            </a:endParaRPr>
          </a:p>
          <a:p>
            <a:pPr algn="l"/>
            <a:r>
              <a:rPr lang="zh-CN" altLang="en-US">
                <a:latin typeface="+mn-ea"/>
                <a:ea typeface="+mn-ea"/>
                <a:cs typeface="+mn-ea"/>
              </a:rPr>
              <a:t>步骤 2</a:t>
            </a:r>
            <a:r>
              <a:rPr lang="en-US" altLang="zh-CN">
                <a:latin typeface="+mn-ea"/>
                <a:ea typeface="+mn-ea"/>
                <a:cs typeface="+mn-ea"/>
              </a:rPr>
              <a:t>  </a:t>
            </a:r>
            <a:r>
              <a:rPr lang="zh-CN" altLang="en-US">
                <a:latin typeface="+mn-ea"/>
                <a:ea typeface="+mn-ea"/>
                <a:cs typeface="+mn-ea"/>
              </a:rPr>
              <a:t> 教师进行结果分析与说明。</a:t>
            </a:r>
            <a:endParaRPr lang="zh-CN" altLang="en-US">
              <a:latin typeface="+mn-ea"/>
              <a:ea typeface="+mn-ea"/>
              <a:cs typeface="+mn-ea"/>
            </a:endParaRPr>
          </a:p>
          <a:p>
            <a:pPr algn="l"/>
            <a:r>
              <a:rPr lang="zh-CN" altLang="en-US">
                <a:latin typeface="+mn-ea"/>
                <a:ea typeface="+mn-ea"/>
                <a:cs typeface="+mn-ea"/>
              </a:rPr>
              <a:t>把相应题号的得分相加，算出总分。如果某气质得分明显高于其他三项，并高出 4 分以上，则可确定为该类型气质。如果多血质得分超过 20 分，其他项得分较低，则为典型多血质；如果多血质在 20 分以下 10 分以上，其他项得分较低，则为一般多血质；如果有两项的得分显著超过另两项得分，而且这两项的分数比较接近，则为混合型气质，如胆汁 - 多血质混合型、多血 -黏液质混合型、黏液 - 抑郁质混合型等；如果一项的得分很低，其他项得分都不高，但很接近，则为三种气质的混合型，如多血 - 胆汁 - 黏液质混合型或黏液 - 多血 - 抑郁质混合型。多数人的气质是一般型气质或两种气质的混合型，典型气质和三种气质混合型的人较少。</a:t>
            </a:r>
            <a:endParaRPr lang="zh-CN" altLang="en-US">
              <a:latin typeface="+mn-ea"/>
              <a:ea typeface="+mn-ea"/>
              <a:cs typeface="+mn-ea"/>
            </a:endParaRPr>
          </a:p>
          <a:p>
            <a:pPr algn="l"/>
            <a:r>
              <a:rPr lang="zh-CN" altLang="en-US">
                <a:latin typeface="+mn-ea"/>
                <a:ea typeface="+mn-ea"/>
                <a:cs typeface="+mn-ea"/>
              </a:rPr>
              <a:t>你的气质类型是：</a:t>
            </a:r>
            <a:r>
              <a:rPr lang="en-US" altLang="zh-CN">
                <a:latin typeface="+mn-ea"/>
                <a:ea typeface="+mn-ea"/>
                <a:cs typeface="+mn-ea"/>
              </a:rPr>
              <a:t>————————————</a:t>
            </a:r>
            <a:endParaRPr lang="en-US" altLang="zh-CN">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3969385"/>
          </a:xfrm>
          <a:prstGeom prst="rect">
            <a:avLst/>
          </a:prstGeom>
          <a:noFill/>
        </p:spPr>
        <p:txBody>
          <a:bodyPr wrap="square" rtlCol="0" anchor="t">
            <a:spAutoFit/>
          </a:bodyPr>
          <a:p>
            <a:pPr algn="ctr"/>
            <a:r>
              <a:rPr lang="zh-CN" altLang="en-US" b="1">
                <a:latin typeface="+mn-ea"/>
                <a:ea typeface="+mn-ea"/>
                <a:cs typeface="+mn-ea"/>
              </a:rPr>
              <a:t>实训四 职 业 畅 想</a:t>
            </a:r>
            <a:endParaRPr lang="zh-CN" altLang="en-US" b="1">
              <a:latin typeface="+mn-ea"/>
              <a:ea typeface="+mn-ea"/>
              <a:cs typeface="+mn-ea"/>
            </a:endParaRPr>
          </a:p>
          <a:p>
            <a:pPr algn="l"/>
            <a:r>
              <a:rPr lang="zh-CN" altLang="en-US">
                <a:latin typeface="+mn-ea"/>
                <a:ea typeface="+mn-ea"/>
                <a:cs typeface="+mn-ea"/>
              </a:rPr>
              <a:t>实训目的：探索自己的职业价值观，分析影响职业价值观的主要因素。</a:t>
            </a:r>
            <a:endParaRPr lang="zh-CN" altLang="en-US">
              <a:latin typeface="+mn-ea"/>
              <a:ea typeface="+mn-ea"/>
              <a:cs typeface="+mn-ea"/>
            </a:endParaRPr>
          </a:p>
          <a:p>
            <a:pPr algn="l"/>
            <a:r>
              <a:rPr lang="zh-CN" altLang="en-US">
                <a:latin typeface="+mn-ea"/>
                <a:ea typeface="+mn-ea"/>
                <a:cs typeface="+mn-ea"/>
              </a:rPr>
              <a:t>实训步骤：</a:t>
            </a:r>
            <a:endParaRPr lang="zh-CN" altLang="en-US">
              <a:latin typeface="+mn-ea"/>
              <a:ea typeface="+mn-ea"/>
              <a:cs typeface="+mn-ea"/>
            </a:endParaRPr>
          </a:p>
          <a:p>
            <a:pPr algn="l"/>
            <a:r>
              <a:rPr lang="zh-CN" altLang="en-US">
                <a:latin typeface="+mn-ea"/>
                <a:ea typeface="+mn-ea"/>
                <a:cs typeface="+mn-ea"/>
              </a:rPr>
              <a:t>步骤 1 </a:t>
            </a:r>
            <a:r>
              <a:rPr lang="en-US" altLang="zh-CN">
                <a:latin typeface="+mn-ea"/>
                <a:ea typeface="+mn-ea"/>
                <a:cs typeface="+mn-ea"/>
              </a:rPr>
              <a:t>  </a:t>
            </a:r>
            <a:r>
              <a:rPr lang="zh-CN" altLang="en-US">
                <a:latin typeface="+mn-ea"/>
                <a:ea typeface="+mn-ea"/>
                <a:cs typeface="+mn-ea"/>
              </a:rPr>
              <a:t>头脑风暴。用 1 分钟的时间写出“我希望做一份……样的工作”，用尽可能多的词语、短句表达。</a:t>
            </a:r>
            <a:endParaRPr lang="zh-CN" altLang="en-US">
              <a:latin typeface="+mn-ea"/>
              <a:ea typeface="+mn-ea"/>
              <a:cs typeface="+mn-ea"/>
            </a:endParaRPr>
          </a:p>
          <a:p>
            <a:pPr algn="l"/>
            <a:r>
              <a:rPr lang="en-US" altLang="zh-CN">
                <a:latin typeface="+mn-ea"/>
                <a:ea typeface="+mn-ea"/>
                <a:cs typeface="+mn-ea"/>
              </a:rPr>
              <a:t>____________________________________________________________________</a:t>
            </a:r>
            <a:r>
              <a:rPr lang="zh-CN" altLang="en-US">
                <a:latin typeface="+mn-ea"/>
                <a:ea typeface="+mn-ea"/>
                <a:cs typeface="+mn-ea"/>
              </a:rPr>
              <a:t>。</a:t>
            </a:r>
            <a:endParaRPr lang="zh-CN" altLang="en-US">
              <a:latin typeface="+mn-ea"/>
              <a:ea typeface="+mn-ea"/>
              <a:cs typeface="+mn-ea"/>
            </a:endParaRPr>
          </a:p>
          <a:p>
            <a:pPr algn="l"/>
            <a:r>
              <a:rPr lang="zh-CN" altLang="en-US">
                <a:latin typeface="+mn-ea"/>
                <a:ea typeface="+mn-ea"/>
                <a:cs typeface="+mn-ea"/>
              </a:rPr>
              <a:t>步骤 2</a:t>
            </a:r>
            <a:r>
              <a:rPr lang="en-US" altLang="zh-CN">
                <a:latin typeface="+mn-ea"/>
                <a:ea typeface="+mn-ea"/>
                <a:cs typeface="+mn-ea"/>
              </a:rPr>
              <a:t>  </a:t>
            </a:r>
            <a:r>
              <a:rPr lang="zh-CN" altLang="en-US">
                <a:latin typeface="+mn-ea"/>
                <a:ea typeface="+mn-ea"/>
                <a:cs typeface="+mn-ea"/>
              </a:rPr>
              <a:t> 仔细阅读自己对工作的描述，从描述中分析你看中的职业价值因素中最重要的五个。</a:t>
            </a:r>
            <a:endParaRPr lang="zh-CN" altLang="en-US">
              <a:latin typeface="+mn-ea"/>
              <a:ea typeface="+mn-ea"/>
              <a:cs typeface="+mn-ea"/>
            </a:endParaRPr>
          </a:p>
          <a:p>
            <a:pPr algn="l"/>
            <a:r>
              <a:rPr lang="zh-CN" altLang="en-US">
                <a:latin typeface="+mn-ea"/>
                <a:ea typeface="+mn-ea"/>
                <a:cs typeface="+mn-ea"/>
              </a:rPr>
              <a:t>（1）</a:t>
            </a:r>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r>
              <a:rPr lang="zh-CN" altLang="en-US">
                <a:latin typeface="+mn-ea"/>
                <a:ea typeface="+mn-ea"/>
                <a:cs typeface="+mn-ea"/>
              </a:rPr>
              <a:t>（2）</a:t>
            </a:r>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r>
              <a:rPr lang="zh-CN" altLang="en-US">
                <a:latin typeface="+mn-ea"/>
                <a:ea typeface="+mn-ea"/>
                <a:cs typeface="+mn-ea"/>
              </a:rPr>
              <a:t>（3）</a:t>
            </a:r>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r>
              <a:rPr lang="zh-CN" altLang="en-US">
                <a:latin typeface="+mn-ea"/>
                <a:ea typeface="+mn-ea"/>
                <a:cs typeface="+mn-ea"/>
              </a:rPr>
              <a:t>（4）</a:t>
            </a:r>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r>
              <a:rPr lang="zh-CN" altLang="en-US">
                <a:latin typeface="+mn-ea"/>
                <a:ea typeface="+mn-ea"/>
                <a:cs typeface="+mn-ea"/>
              </a:rPr>
              <a:t>（5）</a:t>
            </a:r>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4" name="文本框 13"/>
          <p:cNvSpPr txBox="1"/>
          <p:nvPr/>
        </p:nvSpPr>
        <p:spPr>
          <a:xfrm>
            <a:off x="3447402" y="229754"/>
            <a:ext cx="1746729" cy="460375"/>
          </a:xfrm>
          <a:prstGeom prst="rect">
            <a:avLst/>
          </a:prstGeom>
          <a:noFill/>
        </p:spPr>
        <p:txBody>
          <a:bodyPr wrap="square" rtlCol="0">
            <a:spAutoFit/>
          </a:bodyPr>
          <a:lstStyle/>
          <a:p>
            <a:r>
              <a:rPr sz="2400" b="1" dirty="0">
                <a:solidFill>
                  <a:srgbClr val="0070C0"/>
                </a:solidFill>
                <a:latin typeface="微软雅黑" panose="020B0503020204020204" pitchFamily="34" charset="-122"/>
                <a:ea typeface="微软雅黑" panose="020B0503020204020204" pitchFamily="34" charset="-122"/>
              </a:rPr>
              <a:t>实</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训</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指</a:t>
            </a:r>
            <a:r>
              <a:rPr lang="en-US" sz="2400" b="1" dirty="0">
                <a:solidFill>
                  <a:srgbClr val="0070C0"/>
                </a:solidFill>
                <a:latin typeface="微软雅黑" panose="020B0503020204020204" pitchFamily="34" charset="-122"/>
                <a:ea typeface="微软雅黑" panose="020B0503020204020204" pitchFamily="34" charset="-122"/>
              </a:rPr>
              <a:t> </a:t>
            </a:r>
            <a:r>
              <a:rPr sz="2400" b="1" dirty="0">
                <a:solidFill>
                  <a:srgbClr val="0070C0"/>
                </a:solidFill>
                <a:latin typeface="微软雅黑" panose="020B0503020204020204" pitchFamily="34" charset="-122"/>
                <a:ea typeface="微软雅黑" panose="020B0503020204020204" pitchFamily="34" charset="-122"/>
              </a:rPr>
              <a:t>导</a:t>
            </a:r>
            <a:endParaRPr sz="2400" b="1" dirty="0">
              <a:solidFill>
                <a:srgbClr val="0070C0"/>
              </a:solidFill>
              <a:latin typeface="微软雅黑" panose="020B0503020204020204" pitchFamily="34" charset="-122"/>
              <a:ea typeface="微软雅黑" panose="020B0503020204020204" pitchFamily="34" charset="-122"/>
            </a:endParaRPr>
          </a:p>
        </p:txBody>
      </p:sp>
      <p:sp>
        <p:nvSpPr>
          <p:cNvPr id="15" name="等腰三角形 14"/>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nvSpPr>
        <p:spPr>
          <a:xfrm>
            <a:off x="515620" y="864870"/>
            <a:ext cx="8063230" cy="4523105"/>
          </a:xfrm>
          <a:prstGeom prst="rect">
            <a:avLst/>
          </a:prstGeom>
          <a:noFill/>
        </p:spPr>
        <p:txBody>
          <a:bodyPr wrap="square" rtlCol="0" anchor="t">
            <a:spAutoFit/>
          </a:bodyPr>
          <a:p>
            <a:pPr algn="ctr"/>
            <a:r>
              <a:rPr lang="zh-CN" altLang="en-US" b="1">
                <a:latin typeface="+mn-ea"/>
                <a:ea typeface="+mn-ea"/>
                <a:cs typeface="+mn-ea"/>
              </a:rPr>
              <a:t>实训四 职 业 畅 想</a:t>
            </a:r>
            <a:endParaRPr lang="zh-CN" altLang="en-US" b="1">
              <a:latin typeface="+mn-ea"/>
              <a:ea typeface="+mn-ea"/>
              <a:cs typeface="+mn-ea"/>
            </a:endParaRPr>
          </a:p>
          <a:p>
            <a:pPr algn="l"/>
            <a:r>
              <a:rPr lang="zh-CN" altLang="en-US">
                <a:latin typeface="+mn-ea"/>
                <a:ea typeface="+mn-ea"/>
                <a:cs typeface="+mn-ea"/>
              </a:rPr>
              <a:t>步骤 3 </a:t>
            </a:r>
            <a:r>
              <a:rPr lang="en-US" altLang="zh-CN">
                <a:latin typeface="+mn-ea"/>
                <a:ea typeface="+mn-ea"/>
                <a:cs typeface="+mn-ea"/>
              </a:rPr>
              <a:t>  </a:t>
            </a:r>
            <a:r>
              <a:rPr lang="zh-CN" altLang="en-US">
                <a:latin typeface="+mn-ea"/>
                <a:ea typeface="+mn-ea"/>
                <a:cs typeface="+mn-ea"/>
              </a:rPr>
              <a:t>如果工作职能满足你 3 个要求，你会舍弃哪些因素？</a:t>
            </a:r>
            <a:endParaRPr lang="zh-CN" altLang="en-US">
              <a:latin typeface="+mn-ea"/>
              <a:ea typeface="+mn-ea"/>
              <a:cs typeface="+mn-ea"/>
            </a:endParaRPr>
          </a:p>
          <a:p>
            <a:pPr algn="l"/>
            <a:r>
              <a:rPr lang="en-US" altLang="zh-CN">
                <a:latin typeface="+mn-ea"/>
                <a:ea typeface="+mn-ea"/>
                <a:cs typeface="+mn-ea"/>
                <a:sym typeface="+mn-ea"/>
              </a:rPr>
              <a:t>________________________________________________________________</a:t>
            </a:r>
            <a:endParaRPr lang="en-US" altLang="zh-CN">
              <a:latin typeface="+mn-ea"/>
              <a:ea typeface="+mn-ea"/>
              <a:cs typeface="+mn-ea"/>
              <a:sym typeface="+mn-ea"/>
            </a:endParaRPr>
          </a:p>
          <a:p>
            <a:pPr algn="l"/>
            <a:r>
              <a:rPr lang="en-US" altLang="zh-CN">
                <a:latin typeface="+mn-ea"/>
                <a:ea typeface="+mn-ea"/>
                <a:cs typeface="+mn-ea"/>
                <a:sym typeface="+mn-ea"/>
              </a:rPr>
              <a:t>________________________________________________________________</a:t>
            </a:r>
            <a:endParaRPr lang="en-US" altLang="zh-CN">
              <a:latin typeface="+mn-ea"/>
              <a:ea typeface="+mn-ea"/>
              <a:cs typeface="+mn-ea"/>
              <a:sym typeface="+mn-ea"/>
            </a:endParaRPr>
          </a:p>
          <a:p>
            <a:pPr algn="l"/>
            <a:r>
              <a:rPr lang="zh-CN" altLang="en-US">
                <a:latin typeface="+mn-ea"/>
                <a:ea typeface="+mn-ea"/>
                <a:cs typeface="+mn-ea"/>
              </a:rPr>
              <a:t>步骤 4 </a:t>
            </a:r>
            <a:r>
              <a:rPr lang="en-US" altLang="zh-CN">
                <a:latin typeface="+mn-ea"/>
                <a:ea typeface="+mn-ea"/>
                <a:cs typeface="+mn-ea"/>
              </a:rPr>
              <a:t>  </a:t>
            </a:r>
            <a:r>
              <a:rPr lang="zh-CN" altLang="en-US">
                <a:latin typeface="+mn-ea"/>
                <a:ea typeface="+mn-ea"/>
                <a:cs typeface="+mn-ea"/>
              </a:rPr>
              <a:t>如果工作职能满足你 1 个要求，你最终会留下哪个因素？</a:t>
            </a:r>
            <a:endParaRPr lang="zh-CN" altLang="en-US">
              <a:latin typeface="+mn-ea"/>
              <a:ea typeface="+mn-ea"/>
              <a:cs typeface="+mn-ea"/>
            </a:endParaRPr>
          </a:p>
          <a:p>
            <a:pPr algn="l"/>
            <a:r>
              <a:rPr lang="en-US" altLang="zh-CN">
                <a:latin typeface="+mn-ea"/>
                <a:ea typeface="+mn-ea"/>
                <a:cs typeface="+mn-ea"/>
                <a:sym typeface="+mn-ea"/>
              </a:rPr>
              <a:t>________________________________________________________________</a:t>
            </a:r>
            <a:endParaRPr lang="zh-CN" altLang="en-US">
              <a:latin typeface="+mn-ea"/>
              <a:ea typeface="+mn-ea"/>
              <a:cs typeface="+mn-ea"/>
              <a:sym typeface="+mn-ea"/>
            </a:endParaRPr>
          </a:p>
          <a:p>
            <a:pPr algn="l"/>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r>
              <a:rPr lang="zh-CN" altLang="en-US">
                <a:latin typeface="+mn-ea"/>
                <a:ea typeface="+mn-ea"/>
                <a:cs typeface="+mn-ea"/>
              </a:rPr>
              <a:t>步骤 5 </a:t>
            </a:r>
            <a:r>
              <a:rPr lang="en-US" altLang="zh-CN">
                <a:latin typeface="+mn-ea"/>
                <a:ea typeface="+mn-ea"/>
                <a:cs typeface="+mn-ea"/>
              </a:rPr>
              <a:t>  </a:t>
            </a:r>
            <a:r>
              <a:rPr lang="zh-CN" altLang="en-US">
                <a:latin typeface="+mn-ea"/>
                <a:ea typeface="+mn-ea"/>
                <a:cs typeface="+mn-ea"/>
              </a:rPr>
              <a:t>探究与思考。</a:t>
            </a:r>
            <a:endParaRPr lang="zh-CN" altLang="en-US">
              <a:latin typeface="+mn-ea"/>
              <a:ea typeface="+mn-ea"/>
              <a:cs typeface="+mn-ea"/>
            </a:endParaRPr>
          </a:p>
          <a:p>
            <a:pPr algn="l"/>
            <a:r>
              <a:rPr lang="zh-CN" altLang="en-US">
                <a:latin typeface="+mn-ea"/>
                <a:ea typeface="+mn-ea"/>
                <a:cs typeface="+mn-ea"/>
              </a:rPr>
              <a:t>（1）你的核心职业价值观是什么？</a:t>
            </a:r>
            <a:endParaRPr lang="zh-CN" altLang="en-US">
              <a:latin typeface="+mn-ea"/>
              <a:ea typeface="+mn-ea"/>
              <a:cs typeface="+mn-ea"/>
            </a:endParaRPr>
          </a:p>
          <a:p>
            <a:pPr algn="l"/>
            <a:r>
              <a:rPr lang="en-US" altLang="zh-CN">
                <a:latin typeface="+mn-ea"/>
                <a:ea typeface="+mn-ea"/>
                <a:cs typeface="+mn-ea"/>
                <a:sym typeface="+mn-ea"/>
              </a:rPr>
              <a:t>________________________________________________________________</a:t>
            </a:r>
            <a:endParaRPr lang="en-US" altLang="zh-CN">
              <a:latin typeface="+mn-ea"/>
              <a:ea typeface="+mn-ea"/>
              <a:cs typeface="+mn-ea"/>
              <a:sym typeface="+mn-ea"/>
            </a:endParaRPr>
          </a:p>
          <a:p>
            <a:pPr algn="l"/>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endParaRPr lang="zh-CN" altLang="en-US">
              <a:latin typeface="+mn-ea"/>
              <a:ea typeface="+mn-ea"/>
              <a:cs typeface="+mn-ea"/>
            </a:endParaRPr>
          </a:p>
          <a:p>
            <a:pPr algn="l"/>
            <a:r>
              <a:rPr lang="zh-CN" altLang="en-US">
                <a:latin typeface="+mn-ea"/>
                <a:ea typeface="+mn-ea"/>
                <a:cs typeface="+mn-ea"/>
              </a:rPr>
              <a:t>（2）哪些因素影响了你的职业价值观？</a:t>
            </a:r>
            <a:endParaRPr lang="zh-CN" altLang="en-US">
              <a:latin typeface="+mn-ea"/>
              <a:ea typeface="+mn-ea"/>
              <a:cs typeface="+mn-ea"/>
            </a:endParaRPr>
          </a:p>
          <a:p>
            <a:pPr algn="l"/>
            <a:r>
              <a:rPr lang="en-US" altLang="zh-CN">
                <a:latin typeface="+mn-ea"/>
                <a:ea typeface="+mn-ea"/>
                <a:cs typeface="+mn-ea"/>
                <a:sym typeface="+mn-ea"/>
              </a:rPr>
              <a:t>________________________________________________________________</a:t>
            </a:r>
            <a:endParaRPr lang="en-US" altLang="zh-CN">
              <a:latin typeface="+mn-ea"/>
              <a:ea typeface="+mn-ea"/>
              <a:cs typeface="+mn-ea"/>
              <a:sym typeface="+mn-ea"/>
            </a:endParaRPr>
          </a:p>
          <a:p>
            <a:pPr algn="l"/>
            <a:r>
              <a:rPr lang="en-US" altLang="zh-CN">
                <a:latin typeface="+mn-ea"/>
                <a:ea typeface="+mn-ea"/>
                <a:cs typeface="+mn-ea"/>
                <a:sym typeface="+mn-ea"/>
              </a:rPr>
              <a:t>________________________________________________________________</a:t>
            </a:r>
            <a:endParaRPr lang="zh-CN" altLang="en-US">
              <a:latin typeface="+mn-ea"/>
              <a:ea typeface="+mn-ea"/>
              <a:cs typeface="+mn-ea"/>
            </a:endParaRPr>
          </a:p>
          <a:p>
            <a:pPr algn="l"/>
            <a:endParaRPr lang="zh-CN" altLang="en-US">
              <a:latin typeface="+mn-ea"/>
              <a:ea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836490" y="2218601"/>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MH" val="20161022192605"/>
  <p:tag name="MH_LIBRARY" val="GRAPHIC"/>
  <p:tag name="MH_TYPE" val="Text"/>
  <p:tag name="MH_ORDER" val="1"/>
</p:tagLst>
</file>

<file path=ppt/tags/tag11.xml><?xml version="1.0" encoding="utf-8"?>
<p:tagLst xmlns:p="http://schemas.openxmlformats.org/presentationml/2006/main">
  <p:tag name="MH" val="20161022192605"/>
  <p:tag name="MH_LIBRARY" val="GRAPHIC"/>
  <p:tag name="MH_TYPE" val="Text"/>
  <p:tag name="MH_ORDER" val="2"/>
</p:tagLst>
</file>

<file path=ppt/tags/tag12.xml><?xml version="1.0" encoding="utf-8"?>
<p:tagLst xmlns:p="http://schemas.openxmlformats.org/presentationml/2006/main">
  <p:tag name="MH" val="20161022192605"/>
  <p:tag name="MH_LIBRARY" val="GRAPHIC"/>
  <p:tag name="MH_TYPE" val="Text"/>
  <p:tag name="MH_ORDER" val="3"/>
</p:tagLst>
</file>

<file path=ppt/tags/tag13.xml><?xml version="1.0" encoding="utf-8"?>
<p:tagLst xmlns:p="http://schemas.openxmlformats.org/presentationml/2006/main">
  <p:tag name="MH" val="20161022192605"/>
  <p:tag name="MH_LIBRARY" val="GRAPHIC"/>
  <p:tag name="MH_TYPE" val="Text"/>
  <p:tag name="MH_ORDER" val="4"/>
</p:tagLst>
</file>

<file path=ppt/tags/tag14.xml><?xml version="1.0" encoding="utf-8"?>
<p:tagLst xmlns:p="http://schemas.openxmlformats.org/presentationml/2006/main">
  <p:tag name="MH" val="20160830110146"/>
  <p:tag name="MH_LIBRARY" val="CONTENTS"/>
  <p:tag name="MH_TYPE" val="OTHERS"/>
  <p:tag name="ID" val="553512"/>
</p:tagLst>
</file>

<file path=ppt/tags/tag15.xml><?xml version="1.0" encoding="utf-8"?>
<p:tagLst xmlns:p="http://schemas.openxmlformats.org/presentationml/2006/main">
  <p:tag name="MH" val="20160830110146"/>
  <p:tag name="MH_LIBRARY" val="CONTENTS"/>
  <p:tag name="MH_TYPE" val="OTHERS"/>
  <p:tag name="ID" val="553512"/>
</p:tagLst>
</file>

<file path=ppt/tags/tag16.xml><?xml version="1.0" encoding="utf-8"?>
<p:tagLst xmlns:p="http://schemas.openxmlformats.org/presentationml/2006/main">
  <p:tag name="MH" val="20161022203400"/>
  <p:tag name="MH_LIBRARY" val="GRAPHIC"/>
  <p:tag name="MH_TYPE" val="Other"/>
  <p:tag name="MH_ORDER" val="3"/>
</p:tagLst>
</file>

<file path=ppt/tags/tag17.xml><?xml version="1.0" encoding="utf-8"?>
<p:tagLst xmlns:p="http://schemas.openxmlformats.org/presentationml/2006/main">
  <p:tag name="MH" val="20161022192605"/>
  <p:tag name="MH_LIBRARY" val="GRAPHIC"/>
  <p:tag name="MH_TYPE" val="Text"/>
  <p:tag name="MH_ORDER" val="3"/>
</p:tagLst>
</file>

<file path=ppt/tags/tag18.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ags/tag1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7.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8.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PA" val="v4.0.0"/>
</p:tagLst>
</file>

<file path=ppt/tags/tag55.xml><?xml version="1.0" encoding="utf-8"?>
<p:tagLst xmlns:p="http://schemas.openxmlformats.org/presentationml/2006/main">
  <p:tag name="PA" val="v4.0.0"/>
</p:tagLst>
</file>

<file path=ppt/tags/tag56.xml><?xml version="1.0" encoding="utf-8"?>
<p:tagLst xmlns:p="http://schemas.openxmlformats.org/presentationml/2006/main">
  <p:tag name="PA" val="v4.0.0"/>
</p:tagLst>
</file>

<file path=ppt/tags/tag57.xml><?xml version="1.0" encoding="utf-8"?>
<p:tagLst xmlns:p="http://schemas.openxmlformats.org/presentationml/2006/main">
  <p:tag name="PA" val="v4.0.0"/>
</p:tagLst>
</file>

<file path=ppt/tags/tag58.xml><?xml version="1.0" encoding="utf-8"?>
<p:tagLst xmlns:p="http://schemas.openxmlformats.org/presentationml/2006/main">
  <p:tag name="PA" val="v4.0.0"/>
</p:tagLst>
</file>

<file path=ppt/tags/tag59.xml><?xml version="1.0" encoding="utf-8"?>
<p:tagLst xmlns:p="http://schemas.openxmlformats.org/presentationml/2006/main">
  <p:tag name="PA" val="v4.0.0"/>
</p:tagLst>
</file>

<file path=ppt/tags/tag6.xml><?xml version="1.0" encoding="utf-8"?>
<p:tagLst xmlns:p="http://schemas.openxmlformats.org/presentationml/2006/main">
  <p:tag name="MH" val="20161022203400"/>
  <p:tag name="MH_LIBRARY" val="GRAPHIC"/>
  <p:tag name="MH_TYPE" val="Other"/>
  <p:tag name="MH_ORDER" val="1"/>
</p:tagLst>
</file>

<file path=ppt/tags/tag60.xml><?xml version="1.0" encoding="utf-8"?>
<p:tagLst xmlns:p="http://schemas.openxmlformats.org/presentationml/2006/main">
  <p:tag name="PA" val="v4.0.0"/>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PA" val="v4.0.0"/>
</p:tagLst>
</file>

<file path=ppt/tags/tag64.xml><?xml version="1.0" encoding="utf-8"?>
<p:tagLst xmlns:p="http://schemas.openxmlformats.org/presentationml/2006/main">
  <p:tag name="PA" val="v4.0.0"/>
</p:tagLst>
</file>

<file path=ppt/tags/tag65.xml><?xml version="1.0" encoding="utf-8"?>
<p:tagLst xmlns:p="http://schemas.openxmlformats.org/presentationml/2006/main">
  <p:tag name="PA" val="v4.0.0"/>
</p:tagLst>
</file>

<file path=ppt/tags/tag66.xml><?xml version="1.0" encoding="utf-8"?>
<p:tagLst xmlns:p="http://schemas.openxmlformats.org/presentationml/2006/main">
  <p:tag name="PA" val="v4.0.0"/>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xml><?xml version="1.0" encoding="utf-8"?>
<p:tagLst xmlns:p="http://schemas.openxmlformats.org/presentationml/2006/main">
  <p:tag name="MH" val="20161022203400"/>
  <p:tag name="MH_LIBRARY" val="GRAPHIC"/>
  <p:tag name="MH_TYPE" val="Other"/>
  <p:tag name="MH_ORDER" val="2"/>
</p:tagLst>
</file>

<file path=ppt/tags/tag7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7.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ags/tag8.xml><?xml version="1.0" encoding="utf-8"?>
<p:tagLst xmlns:p="http://schemas.openxmlformats.org/presentationml/2006/main">
  <p:tag name="MH" val="20161022203400"/>
  <p:tag name="MH_LIBRARY" val="GRAPHIC"/>
  <p:tag name="MH_TYPE" val="Other"/>
  <p:tag name="MH_ORDER" val="3"/>
</p:tagLst>
</file>

<file path=ppt/tags/tag9.xml><?xml version="1.0" encoding="utf-8"?>
<p:tagLst xmlns:p="http://schemas.openxmlformats.org/presentationml/2006/main">
  <p:tag name="MH" val="20161022203400"/>
  <p:tag name="MH_LIBRARY" val="GRAPHIC"/>
  <p:tag name="MH_TYPE" val="Other"/>
  <p:tag name="MH_ORDER" val="4"/>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25269</Words>
  <Application>WPS 演示</Application>
  <PresentationFormat>自定义</PresentationFormat>
  <Paragraphs>1128</Paragraphs>
  <Slides>95</Slides>
  <Notes>73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95</vt:i4>
      </vt:variant>
    </vt:vector>
  </HeadingPairs>
  <TitlesOfParts>
    <vt:vector size="116" baseType="lpstr">
      <vt:lpstr>Arial</vt:lpstr>
      <vt:lpstr>宋体</vt:lpstr>
      <vt:lpstr>Wingdings</vt:lpstr>
      <vt:lpstr>Calibri</vt:lpstr>
      <vt:lpstr>楷体</vt:lpstr>
      <vt:lpstr>微软雅黑</vt:lpstr>
      <vt:lpstr>Agency FB</vt:lpstr>
      <vt:lpstr>Arial Narrow</vt:lpstr>
      <vt:lpstr>Franklin Gothic Medium</vt:lpstr>
      <vt:lpstr>Arial Unicode MS</vt:lpstr>
      <vt:lpstr>Calibri Light</vt:lpstr>
      <vt:lpstr>微软雅黑 Light</vt:lpstr>
      <vt:lpstr>Gill Sans</vt:lpstr>
      <vt:lpstr>Lato</vt:lpstr>
      <vt:lpstr>MS PGothic</vt:lpstr>
      <vt:lpstr>等线</vt:lpstr>
      <vt:lpstr>Impact</vt:lpstr>
      <vt:lpstr>Candara</vt:lpstr>
      <vt:lpstr>华文楷体</vt:lpstr>
      <vt:lpstr>Gill Sans MT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7</cp:revision>
  <dcterms:created xsi:type="dcterms:W3CDTF">2016-10-17T14:00:00Z</dcterms:created>
  <dcterms:modified xsi:type="dcterms:W3CDTF">2024-10-29T00:43:18Z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6411DC77807A4C3F9FE0601CD743DB82_12</vt:lpwstr>
  </property>
  <property fmtid="{D5CDD505-2E9C-101B-9397-08002B2CF9AE}" pid="3" name="KSOProductBuildVer">
    <vt:lpwstr>2052-12.1.0.18608</vt:lpwstr>
  </property>
</Properties>
</file>